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5143500" cx="9144000"/>
  <p:notesSz cx="7559675" cy="10691800"/>
  <p:embeddedFontLst>
    <p:embeddedFont>
      <p:font typeface="Roboto"/>
      <p:regular r:id="rId53"/>
      <p:bold r:id="rId54"/>
      <p:italic r:id="rId55"/>
      <p:boldItalic r:id="rId56"/>
    </p:embeddedFont>
    <p:embeddedFont>
      <p:font typeface="Montserrat"/>
      <p:regular r:id="rId57"/>
      <p:bold r:id="rId58"/>
      <p:italic r:id="rId59"/>
      <p:boldItalic r:id="rId60"/>
    </p:embeddedFont>
    <p:embeddedFont>
      <p:font typeface="Montserrat ExtraBold"/>
      <p:bold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3" roundtripDataSignature="AMtx7mhg0iXBs8giP0rnudva9vzB1obv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ontserratExtraBold-boldItalic.fntdata"/><Relationship Id="rId61" Type="http://schemas.openxmlformats.org/officeDocument/2006/relationships/font" Target="fonts/MontserratExtraBold-bold.fntdata"/><Relationship Id="rId20" Type="http://schemas.openxmlformats.org/officeDocument/2006/relationships/slide" Target="slides/slide16.xml"/><Relationship Id="rId63"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Montserrat-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Roboto-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Roboto-italic.fntdata"/><Relationship Id="rId10" Type="http://schemas.openxmlformats.org/officeDocument/2006/relationships/slide" Target="slides/slide6.xml"/><Relationship Id="rId54" Type="http://schemas.openxmlformats.org/officeDocument/2006/relationships/font" Target="fonts/Roboto-bold.fntdata"/><Relationship Id="rId13" Type="http://schemas.openxmlformats.org/officeDocument/2006/relationships/slide" Target="slides/slide9.xml"/><Relationship Id="rId57" Type="http://schemas.openxmlformats.org/officeDocument/2006/relationships/font" Target="fonts/Montserrat-regular.fntdata"/><Relationship Id="rId12" Type="http://schemas.openxmlformats.org/officeDocument/2006/relationships/slide" Target="slides/slide8.xml"/><Relationship Id="rId56" Type="http://schemas.openxmlformats.org/officeDocument/2006/relationships/font" Target="fonts/Roboto-boldItalic.fntdata"/><Relationship Id="rId15" Type="http://schemas.openxmlformats.org/officeDocument/2006/relationships/slide" Target="slides/slide11.xml"/><Relationship Id="rId59" Type="http://schemas.openxmlformats.org/officeDocument/2006/relationships/font" Target="fonts/Montserrat-italic.fntdata"/><Relationship Id="rId14" Type="http://schemas.openxmlformats.org/officeDocument/2006/relationships/slide" Target="slides/slide10.xml"/><Relationship Id="rId58" Type="http://schemas.openxmlformats.org/officeDocument/2006/relationships/font" Target="fonts/Montserrat-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939106500f_0_5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3939106500f_0_5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939106500f_0_6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3939106500f_0_6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939106500f_0_8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3939106500f_0_8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939106500f_0_9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3939106500f_0_9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939106500f_0_10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3939106500f_0_10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939106500f_0_109: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939106500f_0_109: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939106500f_0_119: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3939106500f_0_119: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939106500f_0_127: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939106500f_0_127: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939106500f_0_13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3939106500f_0_13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939106500f_0_14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g3939106500f_0_14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939106500f_0_15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g3939106500f_0_15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939106500f_0_16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g3939106500f_0_16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939106500f_0_17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g3939106500f_0_17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939106500f_0_18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g3939106500f_0_18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939106500f_0_19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g3939106500f_0_19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c665857b3a_0_4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g3c665857b3a_0_4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c665857b3a_0_48: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g3c665857b3a_0_4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c665857b3a_0_5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g3c665857b3a_0_5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c665857b3a_0_6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g3c665857b3a_0_6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c665857b3a_0_7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3" name="Google Shape;283;g3c665857b3a_0_7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c665857b3a_0_8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g3c665857b3a_0_8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c665857b3a_0_88: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g3c665857b3a_0_8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c665857b3a_0_9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g3c665857b3a_0_9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939106500f_0_20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g3939106500f_0_20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c67a7020e8_0_6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g3c67a7020e8_0_6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c67a7020e8_0_7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3c67a7020e8_0_7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c67a7020e8_0_8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g3c67a7020e8_0_8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939106500f_0_208: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g3939106500f_0_20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939106500f_0_217: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g3939106500f_0_217: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939106500f_0_22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3" name="Google Shape;363;g3939106500f_0_22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939106500f_0_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g3939106500f_0_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939106500f_0_23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g3939106500f_0_23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c67a7020e8_0_1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g3c67a7020e8_0_1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939106500f_0_24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g3939106500f_0_24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c67a7020e8_0_2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 name="Google Shape;395;g3c67a7020e8_0_2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c67a7020e8_0_3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 name="Google Shape;403;g3c67a7020e8_0_3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c67a7020e8_0_4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g3c67a7020e8_0_4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c67a7020e8_0_5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9" name="Google Shape;419;g3c67a7020e8_0_5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939106500f_0_25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g3939106500f_0_25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78: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 name="Google Shape;435;p7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939106500f_0_1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g3939106500f_0_1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939106500f_0_18: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3939106500f_0_1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939106500f_0_27: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g3939106500f_0_27: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939106500f_0_3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3939106500f_0_3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939106500f_0_4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3939106500f_0_4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8" name="Shape 38"/>
        <p:cNvGrpSpPr/>
        <p:nvPr/>
      </p:nvGrpSpPr>
      <p:grpSpPr>
        <a:xfrm>
          <a:off x="0" y="0"/>
          <a:ext cx="0" cy="0"/>
          <a:chOff x="0" y="0"/>
          <a:chExt cx="0" cy="0"/>
        </a:xfrm>
      </p:grpSpPr>
      <p:sp>
        <p:nvSpPr>
          <p:cNvPr id="39" name="Google Shape;39;p8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9"/>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1" name="Google Shape;41;p89"/>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2" name="Shape 42"/>
        <p:cNvGrpSpPr/>
        <p:nvPr/>
      </p:nvGrpSpPr>
      <p:grpSpPr>
        <a:xfrm>
          <a:off x="0" y="0"/>
          <a:ext cx="0" cy="0"/>
          <a:chOff x="0" y="0"/>
          <a:chExt cx="0" cy="0"/>
        </a:xfrm>
      </p:grpSpPr>
      <p:sp>
        <p:nvSpPr>
          <p:cNvPr id="43" name="Google Shape;43;p9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90"/>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 name="Google Shape;45;p90"/>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 name="Google Shape;46;p90"/>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7" name="Google Shape;47;p90"/>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8" name="Shape 48"/>
        <p:cNvGrpSpPr/>
        <p:nvPr/>
      </p:nvGrpSpPr>
      <p:grpSpPr>
        <a:xfrm>
          <a:off x="0" y="0"/>
          <a:ext cx="0" cy="0"/>
          <a:chOff x="0" y="0"/>
          <a:chExt cx="0" cy="0"/>
        </a:xfrm>
      </p:grpSpPr>
      <p:sp>
        <p:nvSpPr>
          <p:cNvPr id="49" name="Google Shape;49;p9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91"/>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1" name="Google Shape;51;p91"/>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 name="Google Shape;52;p91"/>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3" name="Google Shape;53;p91"/>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91"/>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91"/>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8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81"/>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 name="Shape 12"/>
        <p:cNvGrpSpPr/>
        <p:nvPr/>
      </p:nvGrpSpPr>
      <p:grpSpPr>
        <a:xfrm>
          <a:off x="0" y="0"/>
          <a:ext cx="0" cy="0"/>
          <a:chOff x="0" y="0"/>
          <a:chExt cx="0" cy="0"/>
        </a:xfrm>
      </p:grpSpPr>
      <p:sp>
        <p:nvSpPr>
          <p:cNvPr id="13" name="Google Shape;13;p8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2"/>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5" name="Shape 15"/>
        <p:cNvGrpSpPr/>
        <p:nvPr/>
      </p:nvGrpSpPr>
      <p:grpSpPr>
        <a:xfrm>
          <a:off x="0" y="0"/>
          <a:ext cx="0" cy="0"/>
          <a:chOff x="0" y="0"/>
          <a:chExt cx="0" cy="0"/>
        </a:xfrm>
      </p:grpSpPr>
      <p:sp>
        <p:nvSpPr>
          <p:cNvPr id="16" name="Google Shape;16;p8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3"/>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83"/>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8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1" name="Shape 21"/>
        <p:cNvGrpSpPr/>
        <p:nvPr/>
      </p:nvGrpSpPr>
      <p:grpSpPr>
        <a:xfrm>
          <a:off x="0" y="0"/>
          <a:ext cx="0" cy="0"/>
          <a:chOff x="0" y="0"/>
          <a:chExt cx="0" cy="0"/>
        </a:xfrm>
      </p:grpSpPr>
      <p:sp>
        <p:nvSpPr>
          <p:cNvPr id="22" name="Google Shape;22;p85"/>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3" name="Shape 23"/>
        <p:cNvGrpSpPr/>
        <p:nvPr/>
      </p:nvGrpSpPr>
      <p:grpSpPr>
        <a:xfrm>
          <a:off x="0" y="0"/>
          <a:ext cx="0" cy="0"/>
          <a:chOff x="0" y="0"/>
          <a:chExt cx="0" cy="0"/>
        </a:xfrm>
      </p:grpSpPr>
      <p:sp>
        <p:nvSpPr>
          <p:cNvPr id="24" name="Google Shape;24;p8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6"/>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86"/>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 name="Google Shape;27;p86"/>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8" name="Shape 28"/>
        <p:cNvGrpSpPr/>
        <p:nvPr/>
      </p:nvGrpSpPr>
      <p:grpSpPr>
        <a:xfrm>
          <a:off x="0" y="0"/>
          <a:ext cx="0" cy="0"/>
          <a:chOff x="0" y="0"/>
          <a:chExt cx="0" cy="0"/>
        </a:xfrm>
      </p:grpSpPr>
      <p:sp>
        <p:nvSpPr>
          <p:cNvPr id="29" name="Google Shape;29;p8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7"/>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87"/>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87"/>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 name="Shape 33"/>
        <p:cNvGrpSpPr/>
        <p:nvPr/>
      </p:nvGrpSpPr>
      <p:grpSpPr>
        <a:xfrm>
          <a:off x="0" y="0"/>
          <a:ext cx="0" cy="0"/>
          <a:chOff x="0" y="0"/>
          <a:chExt cx="0" cy="0"/>
        </a:xfrm>
      </p:grpSpPr>
      <p:sp>
        <p:nvSpPr>
          <p:cNvPr id="34" name="Google Shape;34;p8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8"/>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88"/>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88"/>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7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9"/>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b="0" l="0" r="0" t="0"/>
          <a:stretch/>
        </p:blipFill>
        <p:spPr>
          <a:xfrm>
            <a:off x="0" y="0"/>
            <a:ext cx="9137880" cy="5137560"/>
          </a:xfrm>
          <a:prstGeom prst="rect">
            <a:avLst/>
          </a:prstGeom>
          <a:noFill/>
          <a:ln>
            <a:noFill/>
          </a:ln>
        </p:spPr>
      </p:pic>
      <p:sp>
        <p:nvSpPr>
          <p:cNvPr id="61" name="Google Shape;61;p1"/>
          <p:cNvSpPr/>
          <p:nvPr/>
        </p:nvSpPr>
        <p:spPr>
          <a:xfrm>
            <a:off x="1551960" y="1446120"/>
            <a:ext cx="5858640" cy="224496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pt-BR" sz="4800" u="none" cap="none" strike="noStrike">
                <a:solidFill>
                  <a:srgbClr val="FFFFFF"/>
                </a:solidFill>
                <a:latin typeface="Montserrat"/>
                <a:ea typeface="Montserrat"/>
                <a:cs typeface="Montserrat"/>
                <a:sym typeface="Montserrat"/>
              </a:rPr>
              <a:t>SEJAM</a:t>
            </a:r>
            <a:br>
              <a:rPr b="0" i="0" lang="pt-BR" sz="1800" u="none" cap="none" strike="noStrike">
                <a:solidFill>
                  <a:srgbClr val="000000"/>
                </a:solidFill>
                <a:latin typeface="Arial"/>
                <a:ea typeface="Arial"/>
                <a:cs typeface="Arial"/>
                <a:sym typeface="Arial"/>
              </a:rPr>
            </a:br>
            <a:r>
              <a:rPr b="1" i="0" lang="pt-BR" sz="4800" u="none" cap="none" strike="noStrike">
                <a:solidFill>
                  <a:srgbClr val="FFFFFF"/>
                </a:solidFill>
                <a:latin typeface="Montserrat"/>
                <a:ea typeface="Montserrat"/>
                <a:cs typeface="Montserrat"/>
                <a:sym typeface="Montserrat"/>
              </a:rPr>
              <a:t>BEM-VINDOS</a:t>
            </a:r>
            <a:endParaRPr b="0" i="0" sz="4800" u="none" cap="none" strike="noStrike">
              <a:solidFill>
                <a:srgbClr val="000000"/>
              </a:solidFill>
              <a:latin typeface="Arial"/>
              <a:ea typeface="Arial"/>
              <a:cs typeface="Arial"/>
              <a:sym typeface="Arial"/>
            </a:endParaRPr>
          </a:p>
        </p:txBody>
      </p:sp>
      <p:sp>
        <p:nvSpPr>
          <p:cNvPr id="62" name="Google Shape;62;p1"/>
          <p:cNvSpPr/>
          <p:nvPr/>
        </p:nvSpPr>
        <p:spPr>
          <a:xfrm>
            <a:off x="3956040" y="1865160"/>
            <a:ext cx="1757160" cy="12492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3939106500f_0_52"/>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32" name="Google Shape;132;g3939106500f_0_52"/>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O Regime Celetista e Administrativo</a:t>
            </a:r>
            <a:endParaRPr b="1" i="0" sz="1600" u="none" cap="none" strike="noStrike">
              <a:solidFill>
                <a:srgbClr val="000D29"/>
              </a:solidFill>
              <a:latin typeface="Montserrat"/>
              <a:ea typeface="Montserrat"/>
              <a:cs typeface="Montserrat"/>
              <a:sym typeface="Montserrat"/>
            </a:endParaRPr>
          </a:p>
        </p:txBody>
      </p:sp>
      <p:sp>
        <p:nvSpPr>
          <p:cNvPr id="133" name="Google Shape;133;g3939106500f_0_52"/>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3939106500f_0_52"/>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rtl="0" algn="just">
              <a:spcBef>
                <a:spcPts val="0"/>
              </a:spcBef>
              <a:spcAft>
                <a:spcPts val="0"/>
              </a:spcAft>
              <a:buClr>
                <a:schemeClr val="dk1"/>
              </a:buClr>
              <a:buSzPts val="1100"/>
              <a:buFont typeface="Arial"/>
              <a:buNone/>
            </a:pPr>
            <a:r>
              <a:t/>
            </a:r>
            <a:endParaRPr b="1" sz="1100">
              <a:solidFill>
                <a:schemeClr val="dk1"/>
              </a:solidFill>
            </a:endParaRPr>
          </a:p>
          <a:p>
            <a:pPr indent="0" lvl="0" marL="914400" rtl="0" algn="just">
              <a:spcBef>
                <a:spcPts val="0"/>
              </a:spcBef>
              <a:spcAft>
                <a:spcPts val="0"/>
              </a:spcAft>
              <a:buClr>
                <a:schemeClr val="dk1"/>
              </a:buClr>
              <a:buSzPts val="1100"/>
              <a:buFont typeface="Arial"/>
              <a:buNone/>
            </a:pPr>
            <a:r>
              <a:rPr b="1" lang="pt-BR">
                <a:solidFill>
                  <a:schemeClr val="dk1"/>
                </a:solidFill>
                <a:latin typeface="Times New Roman"/>
                <a:ea typeface="Times New Roman"/>
                <a:cs typeface="Times New Roman"/>
                <a:sym typeface="Times New Roman"/>
              </a:rPr>
              <a:t>Celetista:</a:t>
            </a:r>
            <a:r>
              <a:rPr lang="pt-BR">
                <a:solidFill>
                  <a:schemeClr val="dk1"/>
                </a:solidFill>
                <a:latin typeface="Times New Roman"/>
                <a:ea typeface="Times New Roman"/>
                <a:cs typeface="Times New Roman"/>
                <a:sym typeface="Times New Roman"/>
              </a:rPr>
              <a:t> Predominância do contrato, FGTS (via de regra), aviso prévio.</a:t>
            </a:r>
            <a:endParaRPr>
              <a:solidFill>
                <a:schemeClr val="dk1"/>
              </a:solidFill>
              <a:latin typeface="Times New Roman"/>
              <a:ea typeface="Times New Roman"/>
              <a:cs typeface="Times New Roman"/>
              <a:sym typeface="Times New Roman"/>
            </a:endParaRPr>
          </a:p>
          <a:p>
            <a:pPr indent="0" lvl="0" marL="914400" rtl="0" algn="just">
              <a:spcBef>
                <a:spcPts val="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914400" rtl="0" algn="just">
              <a:spcBef>
                <a:spcPts val="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914400" rtl="0" algn="just">
              <a:spcBef>
                <a:spcPts val="0"/>
              </a:spcBef>
              <a:spcAft>
                <a:spcPts val="0"/>
              </a:spcAft>
              <a:buClr>
                <a:schemeClr val="dk1"/>
              </a:buClr>
              <a:buSzPts val="1100"/>
              <a:buFont typeface="Arial"/>
              <a:buNone/>
            </a:pPr>
            <a:r>
              <a:rPr b="1" lang="pt-BR">
                <a:solidFill>
                  <a:schemeClr val="dk1"/>
                </a:solidFill>
                <a:latin typeface="Times New Roman"/>
                <a:ea typeface="Times New Roman"/>
                <a:cs typeface="Times New Roman"/>
                <a:sym typeface="Times New Roman"/>
              </a:rPr>
              <a:t>Administrativo Especial:</a:t>
            </a:r>
            <a:r>
              <a:rPr lang="pt-BR">
                <a:solidFill>
                  <a:schemeClr val="dk1"/>
                </a:solidFill>
                <a:latin typeface="Times New Roman"/>
                <a:ea typeface="Times New Roman"/>
                <a:cs typeface="Times New Roman"/>
                <a:sym typeface="Times New Roman"/>
              </a:rPr>
              <a:t> Contratação por tempo determinado (Lei local baseada no Art. 37, IX, CF).</a:t>
            </a:r>
            <a:endParaRPr>
              <a:solidFill>
                <a:schemeClr val="dk1"/>
              </a:solidFill>
              <a:latin typeface="Times New Roman"/>
              <a:ea typeface="Times New Roman"/>
              <a:cs typeface="Times New Roman"/>
              <a:sym typeface="Times New Roman"/>
            </a:endParaRPr>
          </a:p>
          <a:p>
            <a:pPr indent="0" lvl="0" marL="914400" marR="0" rtl="0" algn="just">
              <a:lnSpc>
                <a:spcPct val="100000"/>
              </a:lnSpc>
              <a:spcBef>
                <a:spcPts val="0"/>
              </a:spcBef>
              <a:spcAft>
                <a:spcPts val="0"/>
              </a:spcAft>
              <a:buClr>
                <a:srgbClr val="000000"/>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3939106500f_0_63"/>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40" name="Google Shape;140;g3939106500f_0_63"/>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Cargos Públicos</a:t>
            </a:r>
            <a:endParaRPr b="1" i="0" sz="1600" u="none" cap="none" strike="noStrike">
              <a:solidFill>
                <a:srgbClr val="000D29"/>
              </a:solidFill>
              <a:latin typeface="Montserrat"/>
              <a:ea typeface="Montserrat"/>
              <a:cs typeface="Montserrat"/>
              <a:sym typeface="Montserrat"/>
            </a:endParaRPr>
          </a:p>
        </p:txBody>
      </p:sp>
      <p:sp>
        <p:nvSpPr>
          <p:cNvPr id="141" name="Google Shape;141;g3939106500f_0_63"/>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3939106500f_0_63"/>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317500" lvl="0" marL="457200" marR="0" rtl="0" algn="l">
              <a:lnSpc>
                <a:spcPct val="200000"/>
              </a:lnSpc>
              <a:spcBef>
                <a:spcPts val="120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Exige criação por LEI.</a:t>
            </a:r>
            <a:endParaRPr>
              <a:solidFill>
                <a:schemeClr val="dk1"/>
              </a:solidFill>
              <a:latin typeface="Times New Roman"/>
              <a:ea typeface="Times New Roman"/>
              <a:cs typeface="Times New Roman"/>
              <a:sym typeface="Times New Roman"/>
            </a:endParaRPr>
          </a:p>
          <a:p>
            <a:pPr indent="-317500" lvl="0" marL="457200" marR="0" rtl="0" algn="l">
              <a:lnSpc>
                <a:spcPct val="200000"/>
              </a:lnSpc>
              <a:spcBef>
                <a:spcPts val="120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Funções de Confiança: Exclusivas para servidores de carreira (efetivos).</a:t>
            </a:r>
            <a:endParaRPr>
              <a:solidFill>
                <a:schemeClr val="dk1"/>
              </a:solidFill>
              <a:latin typeface="Times New Roman"/>
              <a:ea typeface="Times New Roman"/>
              <a:cs typeface="Times New Roman"/>
              <a:sym typeface="Times New Roman"/>
            </a:endParaRPr>
          </a:p>
          <a:p>
            <a:pPr indent="-317500" lvl="0" marL="457200" marR="0" rtl="0" algn="l">
              <a:lnSpc>
                <a:spcPct val="200000"/>
              </a:lnSpc>
              <a:spcBef>
                <a:spcPts val="120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Cargos em comissão: Destinam-se apenas a atribuições de Direção, Chefia e Assessoramento (Art. 37, V, CF).</a:t>
            </a:r>
            <a:endParaRPr>
              <a:solidFill>
                <a:schemeClr val="dk1"/>
              </a:solidFill>
              <a:latin typeface="Times New Roman"/>
              <a:ea typeface="Times New Roman"/>
              <a:cs typeface="Times New Roman"/>
              <a:sym typeface="Times New Roman"/>
            </a:endParaRPr>
          </a:p>
          <a:p>
            <a:pPr indent="-317500" lvl="0" marL="457200" marR="0" rtl="0" algn="l">
              <a:lnSpc>
                <a:spcPct val="200000"/>
              </a:lnSpc>
              <a:spcBef>
                <a:spcPts val="120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Atribuições: O princípio da legalidade estrita.</a:t>
            </a:r>
            <a:endParaRPr>
              <a:solidFill>
                <a:schemeClr val="dk1"/>
              </a:solidFill>
              <a:latin typeface="Times New Roman"/>
              <a:ea typeface="Times New Roman"/>
              <a:cs typeface="Times New Roman"/>
              <a:sym typeface="Times New Roman"/>
            </a:endParaRPr>
          </a:p>
          <a:p>
            <a:pPr indent="0" lvl="0" marL="457200" marR="0" rtl="0" algn="l">
              <a:lnSpc>
                <a:spcPct val="200000"/>
              </a:lnSpc>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g3939106500f_0_83"/>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48" name="Google Shape;148;g3939106500f_0_83"/>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chemeClr val="dk1"/>
              </a:buClr>
              <a:buSzPts val="1600"/>
              <a:buFont typeface="Arial"/>
              <a:buNone/>
            </a:pPr>
            <a:r>
              <a:rPr b="1" lang="pt-BR" sz="1600">
                <a:solidFill>
                  <a:srgbClr val="000D29"/>
                </a:solidFill>
                <a:latin typeface="Montserrat"/>
                <a:ea typeface="Montserrat"/>
                <a:cs typeface="Montserrat"/>
                <a:sym typeface="Montserrat"/>
              </a:rPr>
              <a:t>Servidor Temporário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149" name="Google Shape;149;g3939106500f_0_83"/>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3939106500f_0_83"/>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rtl="0" algn="l">
              <a:lnSpc>
                <a:spcPct val="200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Necessidade temporária de excepcional interesse público.</a:t>
            </a:r>
            <a:endParaRPr>
              <a:solidFill>
                <a:schemeClr val="dk1"/>
              </a:solidFill>
              <a:latin typeface="Times New Roman"/>
              <a:ea typeface="Times New Roman"/>
              <a:cs typeface="Times New Roman"/>
              <a:sym typeface="Times New Roman"/>
            </a:endParaRPr>
          </a:p>
          <a:p>
            <a:pPr indent="0" lvl="0" marL="1371600" rtl="0" algn="l">
              <a:lnSpc>
                <a:spcPct val="200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Processo Seletivo Simplificado (PSS).</a:t>
            </a:r>
            <a:endParaRPr>
              <a:solidFill>
                <a:schemeClr val="dk1"/>
              </a:solidFill>
              <a:latin typeface="Times New Roman"/>
              <a:ea typeface="Times New Roman"/>
              <a:cs typeface="Times New Roman"/>
              <a:sym typeface="Times New Roman"/>
            </a:endParaRPr>
          </a:p>
          <a:p>
            <a:pPr indent="0" lvl="0" marL="1371600" rtl="0" algn="l">
              <a:lnSpc>
                <a:spcPct val="200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Vedação de uso para atividades permanentes (regra geral).</a:t>
            </a:r>
            <a:endParaRPr>
              <a:solidFill>
                <a:schemeClr val="dk1"/>
              </a:solidFill>
              <a:latin typeface="Times New Roman"/>
              <a:ea typeface="Times New Roman"/>
              <a:cs typeface="Times New Roman"/>
              <a:sym typeface="Times New Roman"/>
            </a:endParaRPr>
          </a:p>
          <a:p>
            <a:pPr indent="0" lvl="0" marL="1371600" marR="0" rtl="0" algn="l">
              <a:lnSpc>
                <a:spcPct val="200000"/>
              </a:lnSpc>
              <a:spcBef>
                <a:spcPts val="1200"/>
              </a:spcBef>
              <a:spcAft>
                <a:spcPts val="0"/>
              </a:spcAft>
              <a:buClr>
                <a:srgbClr val="000000"/>
              </a:buClr>
              <a:buSzPts val="1400"/>
              <a:buFont typeface="Arial"/>
              <a:buNone/>
            </a:pPr>
            <a:r>
              <a:t/>
            </a:r>
            <a:endParaRPr>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g3939106500f_0_91"/>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56" name="Google Shape;156;g3939106500f_0_91"/>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Equiparados</a:t>
            </a:r>
            <a:endParaRPr b="1" i="0" sz="1600" u="none" cap="none" strike="noStrike">
              <a:solidFill>
                <a:srgbClr val="000D29"/>
              </a:solidFill>
              <a:latin typeface="Montserrat"/>
              <a:ea typeface="Montserrat"/>
              <a:cs typeface="Montserrat"/>
              <a:sym typeface="Montserrat"/>
            </a:endParaRPr>
          </a:p>
        </p:txBody>
      </p:sp>
      <p:sp>
        <p:nvSpPr>
          <p:cNvPr id="157" name="Google Shape;157;g3939106500f_0_91"/>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3939106500f_0_91"/>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15000"/>
              </a:lnSpc>
              <a:spcBef>
                <a:spcPts val="1200"/>
              </a:spcBef>
              <a:spcAft>
                <a:spcPts val="0"/>
              </a:spcAft>
              <a:buClr>
                <a:srgbClr val="000000"/>
              </a:buClr>
              <a:buSzPts val="1400"/>
              <a:buFont typeface="Arial"/>
              <a:buNone/>
            </a:pPr>
            <a:r>
              <a:rPr lang="pt-BR">
                <a:solidFill>
                  <a:schemeClr val="dk1"/>
                </a:solidFill>
                <a:highlight>
                  <a:srgbClr val="FFFFFF"/>
                </a:highlight>
                <a:latin typeface="Times New Roman"/>
                <a:ea typeface="Times New Roman"/>
                <a:cs typeface="Times New Roman"/>
                <a:sym typeface="Times New Roman"/>
              </a:rPr>
              <a:t> Art. 327 - Considera-se funcionário público, para os efeitos penais, quem, embora transitoriamente ou sem remuneração, exerce cargo, emprego ou função pública.</a:t>
            </a:r>
            <a:endParaRPr i="0" u="none" cap="none" strike="noStrike">
              <a:solidFill>
                <a:srgbClr val="323130"/>
              </a:solidFill>
              <a:highlight>
                <a:srgbClr val="FFFFFF"/>
              </a:highlight>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050"/>
              <a:buFont typeface="Arial"/>
              <a:buNone/>
            </a:pPr>
            <a:r>
              <a:t/>
            </a:r>
            <a:endParaRPr i="0" u="none" cap="none" strike="noStrike">
              <a:solidFill>
                <a:srgbClr val="323130"/>
              </a:solidFill>
              <a:highlight>
                <a:srgbClr val="FFFFFF"/>
              </a:highlight>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g3939106500f_0_100"/>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64" name="Google Shape;164;g3939106500f_0_100"/>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Estabilidade Constitucional</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165" name="Google Shape;165;g3939106500f_0_100"/>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3939106500f_0_100"/>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pt-BR">
                <a:solidFill>
                  <a:srgbClr val="323130"/>
                </a:solidFill>
                <a:highlight>
                  <a:srgbClr val="FFFFFF"/>
                </a:highlight>
                <a:latin typeface="Times New Roman"/>
                <a:ea typeface="Times New Roman"/>
                <a:cs typeface="Times New Roman"/>
                <a:sym typeface="Times New Roman"/>
              </a:rPr>
              <a:t>Requisitos: 3 anos de efetivo exercício + Avaliação Especial de Desempenho.</a:t>
            </a:r>
            <a:endParaRPr>
              <a:solidFill>
                <a:srgbClr val="323130"/>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a:solidFill>
                <a:srgbClr val="323130"/>
              </a:solidFill>
              <a:highlight>
                <a:srgbClr val="FFFFFF"/>
              </a:highlight>
              <a:latin typeface="Times New Roman"/>
              <a:ea typeface="Times New Roman"/>
              <a:cs typeface="Times New Roman"/>
              <a:sym typeface="Times New Roman"/>
            </a:endParaRPr>
          </a:p>
          <a:p>
            <a:pPr indent="-298450" lvl="0" marL="457200" rtl="0" algn="l">
              <a:lnSpc>
                <a:spcPct val="115000"/>
              </a:lnSpc>
              <a:spcBef>
                <a:spcPts val="1200"/>
              </a:spcBef>
              <a:spcAft>
                <a:spcPts val="0"/>
              </a:spcAft>
              <a:buClr>
                <a:schemeClr val="dk1"/>
              </a:buClr>
              <a:buSzPts val="1100"/>
              <a:buChar char="●"/>
            </a:pPr>
            <a:r>
              <a:rPr lang="pt-BR">
                <a:solidFill>
                  <a:srgbClr val="323130"/>
                </a:solidFill>
                <a:highlight>
                  <a:srgbClr val="FFFFFF"/>
                </a:highlight>
                <a:latin typeface="Times New Roman"/>
                <a:ea typeface="Times New Roman"/>
                <a:cs typeface="Times New Roman"/>
                <a:sym typeface="Times New Roman"/>
              </a:rPr>
              <a:t>Diferença entre Estabilidade (no serviço) e Vitaliciedade (juízes/promotores).</a:t>
            </a:r>
            <a:endParaRPr>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a:solidFill>
                <a:srgbClr val="323130"/>
              </a:solidFill>
              <a:highlight>
                <a:srgbClr val="FFFFFF"/>
              </a:highlight>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050"/>
              <a:buFont typeface="Arial"/>
              <a:buNone/>
            </a:pPr>
            <a:r>
              <a:t/>
            </a:r>
            <a:endParaRPr b="0" i="0" sz="1050" u="none" cap="none" strike="noStrike">
              <a:solidFill>
                <a:srgbClr val="323130"/>
              </a:solidFill>
              <a:highlight>
                <a:srgbClr val="FFFFFF"/>
              </a:highlight>
              <a:latin typeface="Roboto"/>
              <a:ea typeface="Roboto"/>
              <a:cs typeface="Roboto"/>
              <a:sym typeface="Roboto"/>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3939106500f_0_109"/>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72" name="Google Shape;172;g3939106500f_0_109"/>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pt-BR" sz="1100">
                <a:solidFill>
                  <a:schemeClr val="dk1"/>
                </a:solidFill>
              </a:rPr>
              <a:t>Readaptação vs. Aproveitamento</a:t>
            </a:r>
            <a:endParaRPr b="1" sz="1100">
              <a:solidFill>
                <a:schemeClr val="dk1"/>
              </a:solidFill>
            </a:endParaRPr>
          </a:p>
          <a:p>
            <a:pPr indent="0" lvl="0" marL="0" marR="0" rtl="0" algn="l">
              <a:lnSpc>
                <a:spcPct val="100000"/>
              </a:lnSpc>
              <a:spcBef>
                <a:spcPts val="120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173" name="Google Shape;173;g3939106500f_0_109"/>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3939106500f_0_109"/>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0" rtl="0" algn="just">
              <a:lnSpc>
                <a:spcPct val="115000"/>
              </a:lnSpc>
              <a:spcBef>
                <a:spcPts val="120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rPr b="1" lang="pt-BR">
                <a:solidFill>
                  <a:schemeClr val="dk1"/>
                </a:solidFill>
                <a:latin typeface="Times New Roman"/>
                <a:ea typeface="Times New Roman"/>
                <a:cs typeface="Times New Roman"/>
                <a:sym typeface="Times New Roman"/>
              </a:rPr>
              <a:t>Readaptação: Limitação física/mental (saúde).</a:t>
            </a:r>
            <a:endParaRPr b="1">
              <a:solidFill>
                <a:schemeClr val="dk1"/>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rPr b="1" lang="pt-BR">
                <a:solidFill>
                  <a:schemeClr val="dk1"/>
                </a:solidFill>
                <a:latin typeface="Times New Roman"/>
                <a:ea typeface="Times New Roman"/>
                <a:cs typeface="Times New Roman"/>
                <a:sym typeface="Times New Roman"/>
              </a:rPr>
              <a:t>Aproveitamento: Extinção do cargo (administrativo/organizacional).</a:t>
            </a:r>
            <a:endParaRPr b="1">
              <a:solidFill>
                <a:schemeClr val="dk1"/>
              </a:solidFill>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g3939106500f_0_119"/>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80" name="Google Shape;180;g3939106500f_0_119"/>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Nepotismo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181" name="Google Shape;181;g3939106500f_0_119"/>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3939106500f_0_119"/>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a:solidFill>
                <a:srgbClr val="323130"/>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t/>
            </a:r>
            <a:endParaRPr b="1">
              <a:solidFill>
                <a:srgbClr val="323130"/>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pt-BR">
                <a:solidFill>
                  <a:srgbClr val="323130"/>
                </a:solidFill>
                <a:highlight>
                  <a:srgbClr val="FFFFFF"/>
                </a:highlight>
                <a:latin typeface="Times New Roman"/>
                <a:ea typeface="Times New Roman"/>
                <a:cs typeface="Times New Roman"/>
                <a:sym typeface="Times New Roman"/>
              </a:rPr>
              <a:t>Conceito: Favorecimento de parentes em cargos de nomeação (comissionados/funções).</a:t>
            </a:r>
            <a:endParaRPr b="1">
              <a:solidFill>
                <a:srgbClr val="323130"/>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pt-BR">
                <a:solidFill>
                  <a:srgbClr val="323130"/>
                </a:solidFill>
                <a:highlight>
                  <a:srgbClr val="FFFFFF"/>
                </a:highlight>
                <a:latin typeface="Times New Roman"/>
                <a:ea typeface="Times New Roman"/>
                <a:cs typeface="Times New Roman"/>
                <a:sym typeface="Times New Roman"/>
              </a:rPr>
              <a:t>Violação ao Princípio da Impessoalidade e Moralidade.</a:t>
            </a:r>
            <a:endParaRPr b="1">
              <a:solidFill>
                <a:srgbClr val="323130"/>
              </a:solidFill>
              <a:highlight>
                <a:srgbClr val="FFFFFF"/>
              </a:highlight>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1">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g3939106500f_0_127"/>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88" name="Google Shape;188;g3939106500f_0_127"/>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A Súmula Vinculante nº 13 (STF)</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189" name="Google Shape;189;g3939106500f_0_127"/>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3939106500f_0_127"/>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317500" lvl="0" marL="457200" rtl="0" algn="l">
              <a:lnSpc>
                <a:spcPct val="115000"/>
              </a:lnSpc>
              <a:spcBef>
                <a:spcPts val="1200"/>
              </a:spcBef>
              <a:spcAft>
                <a:spcPts val="0"/>
              </a:spcAft>
              <a:buClr>
                <a:srgbClr val="323130"/>
              </a:buClr>
              <a:buSzPts val="1400"/>
              <a:buFont typeface="Times New Roman"/>
              <a:buChar char="●"/>
            </a:pPr>
            <a:r>
              <a:rPr lang="pt-BR">
                <a:solidFill>
                  <a:srgbClr val="323130"/>
                </a:solidFill>
                <a:highlight>
                  <a:srgbClr val="FFFFFF"/>
                </a:highlight>
                <a:latin typeface="Times New Roman"/>
                <a:ea typeface="Times New Roman"/>
                <a:cs typeface="Times New Roman"/>
                <a:sym typeface="Times New Roman"/>
              </a:rPr>
              <a:t>Proibição até 3º grau (cônjuge, pais, filhos, tios, sobrinhos, cunhados).</a:t>
            </a:r>
            <a:endParaRPr>
              <a:solidFill>
                <a:srgbClr val="323130"/>
              </a:solidFill>
              <a:highlight>
                <a:srgbClr val="FFFFFF"/>
              </a:highlight>
              <a:latin typeface="Times New Roman"/>
              <a:ea typeface="Times New Roman"/>
              <a:cs typeface="Times New Roman"/>
              <a:sym typeface="Times New Roman"/>
            </a:endParaRPr>
          </a:p>
          <a:p>
            <a:pPr indent="-317500" lvl="0" marL="457200" rtl="0" algn="l">
              <a:lnSpc>
                <a:spcPct val="115000"/>
              </a:lnSpc>
              <a:spcBef>
                <a:spcPts val="1200"/>
              </a:spcBef>
              <a:spcAft>
                <a:spcPts val="0"/>
              </a:spcAft>
              <a:buClr>
                <a:srgbClr val="323130"/>
              </a:buClr>
              <a:buSzPts val="1400"/>
              <a:buFont typeface="Times New Roman"/>
              <a:buChar char="●"/>
            </a:pPr>
            <a:r>
              <a:rPr lang="pt-BR">
                <a:solidFill>
                  <a:srgbClr val="323130"/>
                </a:solidFill>
                <a:highlight>
                  <a:srgbClr val="FFFFFF"/>
                </a:highlight>
                <a:latin typeface="Times New Roman"/>
                <a:ea typeface="Times New Roman"/>
                <a:cs typeface="Times New Roman"/>
                <a:sym typeface="Times New Roman"/>
              </a:rPr>
              <a:t>Linha reta, colateral e por afinidade.</a:t>
            </a:r>
            <a:endParaRPr>
              <a:solidFill>
                <a:srgbClr val="323130"/>
              </a:solidFill>
              <a:highlight>
                <a:srgbClr val="FFFFFF"/>
              </a:highlight>
              <a:latin typeface="Times New Roman"/>
              <a:ea typeface="Times New Roman"/>
              <a:cs typeface="Times New Roman"/>
              <a:sym typeface="Times New Roman"/>
            </a:endParaRPr>
          </a:p>
          <a:p>
            <a:pPr indent="0" lvl="0" marL="457200" marR="0" rtl="0" algn="l">
              <a:lnSpc>
                <a:spcPct val="115000"/>
              </a:lnSpc>
              <a:spcBef>
                <a:spcPts val="1200"/>
              </a:spcBef>
              <a:spcAft>
                <a:spcPts val="0"/>
              </a:spcAft>
              <a:buNone/>
            </a:pPr>
            <a:r>
              <a:t/>
            </a:r>
            <a:endParaRPr>
              <a:solidFill>
                <a:srgbClr val="323130"/>
              </a:solidFill>
              <a:highlight>
                <a:srgbClr val="FFFFFF"/>
              </a:highlight>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1"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g3939106500f_0_136"/>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96" name="Google Shape;196;g3939106500f_0_136"/>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rtl="0" algn="l">
              <a:spcBef>
                <a:spcPts val="0"/>
              </a:spcBef>
              <a:spcAft>
                <a:spcPts val="0"/>
              </a:spcAft>
              <a:buClr>
                <a:schemeClr val="dk1"/>
              </a:buClr>
              <a:buSzPts val="1600"/>
              <a:buFont typeface="Arial"/>
              <a:buNone/>
            </a:pPr>
            <a:r>
              <a:rPr b="1" lang="pt-BR" sz="1600">
                <a:solidFill>
                  <a:srgbClr val="000D29"/>
                </a:solidFill>
                <a:latin typeface="Montserrat"/>
                <a:ea typeface="Montserrat"/>
                <a:cs typeface="Montserrat"/>
                <a:sym typeface="Montserrat"/>
              </a:rPr>
              <a:t>A Súmula Vinculante nº 13 (STF)</a:t>
            </a:r>
            <a:endParaRPr b="1" sz="1600">
              <a:solidFill>
                <a:srgbClr val="000D29"/>
              </a:solidFill>
              <a:latin typeface="Montserrat"/>
              <a:ea typeface="Montserrat"/>
              <a:cs typeface="Montserrat"/>
              <a:sym typeface="Montserrat"/>
            </a:endParaRPr>
          </a:p>
          <a:p>
            <a:pPr indent="0" lvl="0" marL="0" rtl="0" algn="l">
              <a:spcBef>
                <a:spcPts val="0"/>
              </a:spcBef>
              <a:spcAft>
                <a:spcPts val="0"/>
              </a:spcAft>
              <a:buClr>
                <a:schemeClr val="dk1"/>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p:txBody>
      </p:sp>
      <p:sp>
        <p:nvSpPr>
          <p:cNvPr id="197" name="Google Shape;197;g3939106500f_0_136"/>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3939106500f_0_136"/>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pic>
        <p:nvPicPr>
          <p:cNvPr descr="Crie uma imagem que ajude a compreender os graus de parentescos previstos na súmula vinculante 13 do STF." id="199" name="Google Shape;199;g3939106500f_0_136"/>
          <p:cNvPicPr preferRelativeResize="0"/>
          <p:nvPr/>
        </p:nvPicPr>
        <p:blipFill>
          <a:blip r:embed="rId4">
            <a:alphaModFix/>
          </a:blip>
          <a:stretch>
            <a:fillRect/>
          </a:stretch>
        </p:blipFill>
        <p:spPr>
          <a:xfrm>
            <a:off x="2133600" y="896825"/>
            <a:ext cx="3853949" cy="38539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g3939106500f_0_145"/>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05" name="Google Shape;205;g3939106500f_0_145"/>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Nepotismo Cruzado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06" name="Google Shape;206;g3939106500f_0_145"/>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3939106500f_0_145"/>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pic>
        <p:nvPicPr>
          <p:cNvPr descr="Crie uma imagem explicando o que é nepotismo cruzado e designações recíprocas." id="208" name="Google Shape;208;g3939106500f_0_145"/>
          <p:cNvPicPr preferRelativeResize="0"/>
          <p:nvPr/>
        </p:nvPicPr>
        <p:blipFill>
          <a:blip r:embed="rId4">
            <a:alphaModFix/>
          </a:blip>
          <a:stretch>
            <a:fillRect/>
          </a:stretch>
        </p:blipFill>
        <p:spPr>
          <a:xfrm>
            <a:off x="2259625" y="855725"/>
            <a:ext cx="4572000" cy="3722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2"/>
          <p:cNvPicPr preferRelativeResize="0"/>
          <p:nvPr/>
        </p:nvPicPr>
        <p:blipFill rotWithShape="1">
          <a:blip r:embed="rId3">
            <a:alphaModFix/>
          </a:blip>
          <a:srcRect b="0" l="0" r="0" t="0"/>
          <a:stretch/>
        </p:blipFill>
        <p:spPr>
          <a:xfrm>
            <a:off x="0" y="0"/>
            <a:ext cx="9137880" cy="5137560"/>
          </a:xfrm>
          <a:prstGeom prst="rect">
            <a:avLst/>
          </a:prstGeom>
          <a:noFill/>
          <a:ln>
            <a:noFill/>
          </a:ln>
        </p:spPr>
      </p:pic>
      <p:sp>
        <p:nvSpPr>
          <p:cNvPr id="68" name="Google Shape;68;p2"/>
          <p:cNvSpPr/>
          <p:nvPr/>
        </p:nvSpPr>
        <p:spPr>
          <a:xfrm>
            <a:off x="422640" y="313200"/>
            <a:ext cx="3927960" cy="46008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pt-BR" sz="2100" u="none" cap="none" strike="noStrike">
                <a:solidFill>
                  <a:srgbClr val="000D29"/>
                </a:solidFill>
                <a:latin typeface="Montserrat"/>
                <a:ea typeface="Montserrat"/>
                <a:cs typeface="Montserrat"/>
                <a:sym typeface="Montserrat"/>
              </a:rPr>
              <a:t>José Augusto</a:t>
            </a:r>
            <a:endParaRPr b="0" i="0" sz="2100" u="none" cap="none" strike="noStrike">
              <a:solidFill>
                <a:srgbClr val="000000"/>
              </a:solidFill>
              <a:latin typeface="Arial"/>
              <a:ea typeface="Arial"/>
              <a:cs typeface="Arial"/>
              <a:sym typeface="Arial"/>
            </a:endParaRPr>
          </a:p>
        </p:txBody>
      </p:sp>
      <p:sp>
        <p:nvSpPr>
          <p:cNvPr id="69" name="Google Shape;69;p2"/>
          <p:cNvSpPr/>
          <p:nvPr/>
        </p:nvSpPr>
        <p:spPr>
          <a:xfrm>
            <a:off x="422640" y="855720"/>
            <a:ext cx="3927960" cy="46008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pt-BR" sz="2100" u="none" cap="none" strike="noStrike">
                <a:solidFill>
                  <a:srgbClr val="000D29"/>
                </a:solidFill>
                <a:latin typeface="Montserrat"/>
                <a:ea typeface="Montserrat"/>
                <a:cs typeface="Montserrat"/>
                <a:sym typeface="Montserrat"/>
              </a:rPr>
              <a:t>Currículo:</a:t>
            </a:r>
            <a:br>
              <a:rPr b="0" i="0" lang="pt-BR" sz="1800" u="none" cap="none" strike="noStrike">
                <a:solidFill>
                  <a:srgbClr val="000000"/>
                </a:solidFill>
                <a:latin typeface="Arial"/>
                <a:ea typeface="Arial"/>
                <a:cs typeface="Arial"/>
                <a:sym typeface="Arial"/>
              </a:rPr>
            </a:br>
            <a:r>
              <a:rPr b="1" i="0" lang="pt-BR" sz="1500" u="none" cap="none" strike="noStrike">
                <a:solidFill>
                  <a:srgbClr val="000D29"/>
                </a:solidFill>
                <a:latin typeface="Montserrat"/>
                <a:ea typeface="Montserrat"/>
                <a:cs typeface="Montserrat"/>
                <a:sym typeface="Montserrat"/>
              </a:rPr>
              <a:t>Advogado, Procurador Legislativo,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pt-BR" sz="1500" u="none" cap="none" strike="noStrike">
                <a:solidFill>
                  <a:srgbClr val="000D29"/>
                </a:solidFill>
                <a:latin typeface="Montserrat"/>
                <a:ea typeface="Montserrat"/>
                <a:cs typeface="Montserrat"/>
                <a:sym typeface="Montserrat"/>
              </a:rPr>
              <a:t>Pós-Graduado em Direito Público, Direito do Trabalho e Previdenciário.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pt-BR" sz="1800" u="none" cap="none" strike="noStrike">
                <a:solidFill>
                  <a:srgbClr val="000000"/>
                </a:solidFill>
                <a:latin typeface="Arial"/>
                <a:ea typeface="Arial"/>
                <a:cs typeface="Arial"/>
                <a:sym typeface="Arial"/>
              </a:rPr>
            </a:br>
            <a:endParaRPr b="0" i="0" sz="1500" u="none" cap="none" strike="noStrike">
              <a:solidFill>
                <a:srgbClr val="000000"/>
              </a:solidFill>
              <a:latin typeface="Arial"/>
              <a:ea typeface="Arial"/>
              <a:cs typeface="Arial"/>
              <a:sym typeface="Arial"/>
            </a:endParaRPr>
          </a:p>
        </p:txBody>
      </p:sp>
      <p:sp>
        <p:nvSpPr>
          <p:cNvPr id="70" name="Google Shape;70;p2"/>
          <p:cNvSpPr/>
          <p:nvPr/>
        </p:nvSpPr>
        <p:spPr>
          <a:xfrm>
            <a:off x="531720" y="765000"/>
            <a:ext cx="319212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3939106500f_0_155"/>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14" name="Google Shape;214;g3939106500f_0_155"/>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Exceção ao Nepotismo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15" name="Google Shape;215;g3939106500f_0_155"/>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3939106500f_0_155"/>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rtl="0" algn="l">
              <a:lnSpc>
                <a:spcPct val="115000"/>
              </a:lnSpc>
              <a:spcBef>
                <a:spcPts val="1200"/>
              </a:spcBef>
              <a:spcAft>
                <a:spcPts val="0"/>
              </a:spcAft>
              <a:buNone/>
            </a:pPr>
            <a:r>
              <a:t/>
            </a:r>
            <a:endParaRPr sz="1100">
              <a:solidFill>
                <a:schemeClr val="dk1"/>
              </a:solidFill>
            </a:endParaRPr>
          </a:p>
          <a:p>
            <a:pPr indent="-317500" lvl="0" marL="457200" rtl="0" algn="l">
              <a:lnSpc>
                <a:spcPct val="115000"/>
              </a:lnSpc>
              <a:spcBef>
                <a:spcPts val="120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Agentes Políticos (Secretários Municipais).</a:t>
            </a:r>
            <a:endParaRPr>
              <a:solidFill>
                <a:schemeClr val="dk1"/>
              </a:solidFill>
              <a:latin typeface="Times New Roman"/>
              <a:ea typeface="Times New Roman"/>
              <a:cs typeface="Times New Roman"/>
              <a:sym typeface="Times New Roman"/>
            </a:endParaRPr>
          </a:p>
          <a:p>
            <a:pPr indent="-317500" lvl="0" marL="457200" rtl="0" algn="l">
              <a:lnSpc>
                <a:spcPct val="115000"/>
              </a:lnSpc>
              <a:spcBef>
                <a:spcPts val="120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Jurisprudência STF: Pode nomear parente para Secretário, </a:t>
            </a:r>
            <a:r>
              <a:rPr i="1" lang="pt-BR">
                <a:solidFill>
                  <a:schemeClr val="dk1"/>
                </a:solidFill>
                <a:latin typeface="Times New Roman"/>
                <a:ea typeface="Times New Roman"/>
                <a:cs typeface="Times New Roman"/>
                <a:sym typeface="Times New Roman"/>
              </a:rPr>
              <a:t>desde que</a:t>
            </a:r>
            <a:r>
              <a:rPr lang="pt-BR">
                <a:solidFill>
                  <a:schemeClr val="dk1"/>
                </a:solidFill>
                <a:latin typeface="Times New Roman"/>
                <a:ea typeface="Times New Roman"/>
                <a:cs typeface="Times New Roman"/>
                <a:sym typeface="Times New Roman"/>
              </a:rPr>
              <a:t> tenha qualificação técnica e não seja fraude à lei (nepotismo qualificado).</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i="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g3939106500f_0_164"/>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22" name="Google Shape;222;g3939106500f_0_164"/>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Segregação de Funções</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23" name="Google Shape;223;g3939106500f_0_164"/>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3939106500f_0_164"/>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pic>
        <p:nvPicPr>
          <p:cNvPr descr="crie uma imagem explicando o princípio da segregação de funções." id="225" name="Google Shape;225;g3939106500f_0_164"/>
          <p:cNvPicPr preferRelativeResize="0"/>
          <p:nvPr/>
        </p:nvPicPr>
        <p:blipFill>
          <a:blip r:embed="rId4">
            <a:alphaModFix/>
          </a:blip>
          <a:stretch>
            <a:fillRect/>
          </a:stretch>
        </p:blipFill>
        <p:spPr>
          <a:xfrm>
            <a:off x="2608375" y="802800"/>
            <a:ext cx="3840774" cy="38407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g3939106500f_0_173"/>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31" name="Google Shape;231;g3939106500f_0_173"/>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3939106500f_0_173"/>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rPr b="1" lang="pt-BR">
                <a:solidFill>
                  <a:schemeClr val="dk1"/>
                </a:solidFill>
                <a:latin typeface="Times New Roman"/>
                <a:ea typeface="Times New Roman"/>
                <a:cs typeface="Times New Roman"/>
                <a:sym typeface="Times New Roman"/>
              </a:rPr>
              <a:t>CASOS PRÁTICOS</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g3939106500f_0_182"/>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38" name="Google Shape;238;g3939106500f_0_182"/>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CASOS PRÁTICOS</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39" name="Google Shape;239;g3939106500f_0_182"/>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3939106500f_0_182"/>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sz="1100">
              <a:solidFill>
                <a:schemeClr val="dk1"/>
              </a:solidFill>
            </a:endParaRPr>
          </a:p>
          <a:p>
            <a:pPr indent="0" lvl="0" marL="457200" marR="0" rtl="0" algn="l">
              <a:lnSpc>
                <a:spcPct val="115000"/>
              </a:lnSpc>
              <a:spcBef>
                <a:spcPts val="1200"/>
              </a:spcBef>
              <a:spcAft>
                <a:spcPts val="0"/>
              </a:spcAft>
              <a:buClr>
                <a:srgbClr val="000000"/>
              </a:buClr>
              <a:buSzPts val="1400"/>
              <a:buFont typeface="Arial"/>
              <a:buNone/>
            </a:pPr>
            <a:r>
              <a:t/>
            </a:r>
            <a:endParaRPr sz="1100">
              <a:solidFill>
                <a:schemeClr val="dk1"/>
              </a:solidFill>
            </a:endParaRPr>
          </a:p>
          <a:p>
            <a:pPr indent="0" lvl="0" marL="457200" marR="0" rtl="0" algn="just">
              <a:lnSpc>
                <a:spcPct val="115000"/>
              </a:lnSpc>
              <a:spcBef>
                <a:spcPts val="1200"/>
              </a:spcBef>
              <a:spcAft>
                <a:spcPts val="0"/>
              </a:spcAft>
              <a:buClr>
                <a:srgbClr val="000000"/>
              </a:buClr>
              <a:buSzPts val="1400"/>
              <a:buFont typeface="Arial"/>
              <a:buNone/>
            </a:pPr>
            <a:r>
              <a:rPr lang="pt-BR">
                <a:solidFill>
                  <a:schemeClr val="dk1"/>
                </a:solidFill>
                <a:latin typeface="Times New Roman"/>
                <a:ea typeface="Times New Roman"/>
                <a:cs typeface="Times New Roman"/>
                <a:sym typeface="Times New Roman"/>
              </a:rPr>
              <a:t>O Secretário de Obras de Municipolândia nomeou seu sobrinho (filho da irmã), que é engenheiro civil formado e com doutorado, para um </a:t>
            </a:r>
            <a:r>
              <a:rPr b="1" lang="pt-BR">
                <a:solidFill>
                  <a:schemeClr val="dk1"/>
                </a:solidFill>
                <a:latin typeface="Times New Roman"/>
                <a:ea typeface="Times New Roman"/>
                <a:cs typeface="Times New Roman"/>
                <a:sym typeface="Times New Roman"/>
              </a:rPr>
              <a:t>Cargo em Comissão de Assessor Técnico</a:t>
            </a:r>
            <a:r>
              <a:rPr lang="pt-BR">
                <a:solidFill>
                  <a:schemeClr val="dk1"/>
                </a:solidFill>
                <a:latin typeface="Times New Roman"/>
                <a:ea typeface="Times New Roman"/>
                <a:cs typeface="Times New Roman"/>
                <a:sym typeface="Times New Roman"/>
              </a:rPr>
              <a:t> na própria Secretaria de Obras.</a:t>
            </a:r>
            <a:endParaRPr b="1" i="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i="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g3939106500f_0_191"/>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46" name="Google Shape;246;g3939106500f_0_191"/>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CASOS PRÁTICOS</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47" name="Google Shape;247;g3939106500f_0_191"/>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3939106500f_0_191"/>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None/>
            </a:pPr>
            <a:r>
              <a:rPr lang="pt-BR">
                <a:solidFill>
                  <a:schemeClr val="dk1"/>
                </a:solidFill>
                <a:latin typeface="Times New Roman"/>
                <a:ea typeface="Times New Roman"/>
                <a:cs typeface="Times New Roman"/>
                <a:sym typeface="Times New Roman"/>
              </a:rPr>
              <a:t>Viola a Súmula Vinculante 13 (Nepotismo). Sobrinho é parente de 3º grau. A exceção para 'cargo político' se aplica à nomeação do Secretário, mas não para cargos abaixo dele subordinados a parentes.</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g3c665857b3a_0_40"/>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54" name="Google Shape;254;g3c665857b3a_0_40"/>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CASOS PRÁTICOS</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55" name="Google Shape;255;g3c665857b3a_0_40"/>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3c665857b3a_0_40"/>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None/>
            </a:pPr>
            <a:r>
              <a:rPr lang="pt-BR">
                <a:solidFill>
                  <a:schemeClr val="dk1"/>
                </a:solidFill>
                <a:latin typeface="Times New Roman"/>
                <a:ea typeface="Times New Roman"/>
                <a:cs typeface="Times New Roman"/>
                <a:sym typeface="Times New Roman"/>
              </a:rPr>
              <a:t>Dona Maria é servidora efetiva no cargo de Professora (20h) na rede municipal de manhã. Ela acabou de passar em outro concurso para Professora (20h) no Estado à tarde. Além disso, à noite, ela dá aulas particulares de reforço em sua casa (sem vínculo público).</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g3c665857b3a_0_48"/>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62" name="Google Shape;262;g3c665857b3a_0_48"/>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CASOS PRÁTICOS</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63" name="Google Shape;263;g3c665857b3a_0_48"/>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3c665857b3a_0_48"/>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None/>
            </a:pPr>
            <a:r>
              <a:rPr lang="pt-BR">
                <a:solidFill>
                  <a:schemeClr val="dk1"/>
                </a:solidFill>
                <a:latin typeface="Times New Roman"/>
                <a:ea typeface="Times New Roman"/>
                <a:cs typeface="Times New Roman"/>
                <a:sym typeface="Times New Roman"/>
              </a:rPr>
              <a:t>A Constituição (Art. 37) permite a acumulação de dois cargos de professor, desde que haja compatibilidade de horários. A atividade privada (aulas particulares) não entra na vedação constitucional de acumulação de cargos públicos.</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g3c665857b3a_0_56"/>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70" name="Google Shape;270;g3c665857b3a_0_56"/>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CASOS PRÁTICOS</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71" name="Google Shape;271;g3c665857b3a_0_56"/>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3c665857b3a_0_56"/>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None/>
            </a:pPr>
            <a:r>
              <a:rPr lang="pt-BR">
                <a:solidFill>
                  <a:schemeClr val="dk1"/>
                </a:solidFill>
                <a:latin typeface="Times New Roman"/>
                <a:ea typeface="Times New Roman"/>
                <a:cs typeface="Times New Roman"/>
                <a:sym typeface="Times New Roman"/>
              </a:rPr>
              <a:t>O Prefeito de Municipolândia nomeou a esposa do Presidente da Câmara de Vereadores para ser Chefe de Gabinete na Prefeitura. Em troca, o Presidente da Câmara contratou o irmão do Prefeito para um cargo comissionado na Câmara.</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3c665857b3a_0_64"/>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78" name="Google Shape;278;g3c665857b3a_0_64"/>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CASOS PRÁTICOS</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79" name="Google Shape;279;g3c665857b3a_0_64"/>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3c665857b3a_0_64"/>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None/>
            </a:pPr>
            <a:r>
              <a:rPr lang="pt-BR">
                <a:solidFill>
                  <a:schemeClr val="dk1"/>
                </a:solidFill>
                <a:latin typeface="Times New Roman"/>
                <a:ea typeface="Times New Roman"/>
                <a:cs typeface="Times New Roman"/>
                <a:sym typeface="Times New Roman"/>
              </a:rPr>
              <a:t>Nepotismo Cruzado (designações recíprocas). É vedado pela Súmula Vinculante 13.</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g3c665857b3a_0_72"/>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86" name="Google Shape;286;g3c665857b3a_0_72"/>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CASOS PRÁTICOS</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87" name="Google Shape;287;g3c665857b3a_0_72"/>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3c665857b3a_0_72"/>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None/>
            </a:pPr>
            <a:r>
              <a:rPr lang="pt-BR">
                <a:solidFill>
                  <a:schemeClr val="dk1"/>
                </a:solidFill>
                <a:latin typeface="Times New Roman"/>
                <a:ea typeface="Times New Roman"/>
                <a:cs typeface="Times New Roman"/>
                <a:sym typeface="Times New Roman"/>
              </a:rPr>
              <a:t>João foi contratado por processo seletivo simplificado para combater um surto de Dengue (temporário). O contrato era de 1 ano. O surto passou, mas o Prefeito gostou do trabalho de João no administrativo e renovou o contrato por mais 4 anos via decreto.</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3"/>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76" name="Google Shape;76;p3"/>
          <p:cNvSpPr/>
          <p:nvPr/>
        </p:nvSpPr>
        <p:spPr>
          <a:xfrm>
            <a:off x="422640" y="313200"/>
            <a:ext cx="8645040" cy="46008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pt-BR" sz="1600" u="none" cap="none" strike="noStrike">
                <a:solidFill>
                  <a:srgbClr val="000D29"/>
                </a:solidFill>
                <a:latin typeface="Montserrat"/>
                <a:ea typeface="Montserrat"/>
                <a:cs typeface="Montserrat"/>
                <a:sym typeface="Montserrat"/>
              </a:rPr>
              <a:t>Objetivos da aula</a:t>
            </a:r>
            <a:endParaRPr b="1" i="0" sz="1600" u="none" cap="none" strike="noStrike">
              <a:solidFill>
                <a:srgbClr val="000D29"/>
              </a:solidFill>
              <a:latin typeface="Montserrat"/>
              <a:ea typeface="Montserrat"/>
              <a:cs typeface="Montserrat"/>
              <a:sym typeface="Montserrat"/>
            </a:endParaRPr>
          </a:p>
        </p:txBody>
      </p:sp>
      <p:sp>
        <p:nvSpPr>
          <p:cNvPr id="77" name="Google Shape;77;p3"/>
          <p:cNvSpPr/>
          <p:nvPr/>
        </p:nvSpPr>
        <p:spPr>
          <a:xfrm>
            <a:off x="531720" y="765000"/>
            <a:ext cx="319212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422640" y="855720"/>
            <a:ext cx="7898760" cy="3604680"/>
          </a:xfrm>
          <a:prstGeom prst="rect">
            <a:avLst/>
          </a:prstGeom>
          <a:noFill/>
          <a:ln>
            <a:noFill/>
          </a:ln>
        </p:spPr>
        <p:txBody>
          <a:bodyPr anchorCtr="0" anchor="t" bIns="91425" lIns="90000" spcFirstLastPara="1" rIns="90000"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rtl="0" algn="l">
              <a:spcBef>
                <a:spcPts val="0"/>
              </a:spcBef>
              <a:spcAft>
                <a:spcPts val="0"/>
              </a:spcAft>
              <a:buSzPts val="1400"/>
              <a:buFont typeface="Times New Roman"/>
              <a:buChar char="●"/>
            </a:pPr>
            <a:r>
              <a:rPr lang="pt-BR">
                <a:latin typeface="Times New Roman"/>
                <a:ea typeface="Times New Roman"/>
                <a:cs typeface="Times New Roman"/>
                <a:sym typeface="Times New Roman"/>
              </a:rPr>
              <a:t>Compreender as diferentes espécies de agentes.</a:t>
            </a:r>
            <a:endParaRPr>
              <a:latin typeface="Times New Roman"/>
              <a:ea typeface="Times New Roman"/>
              <a:cs typeface="Times New Roman"/>
              <a:sym typeface="Times New Roman"/>
            </a:endParaRPr>
          </a:p>
          <a:p>
            <a:pPr indent="0" lvl="0" marL="457200" rtl="0" algn="l">
              <a:spcBef>
                <a:spcPts val="0"/>
              </a:spcBef>
              <a:spcAft>
                <a:spcPts val="0"/>
              </a:spcAft>
              <a:buNone/>
            </a:pPr>
            <a:r>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pt-BR">
                <a:latin typeface="Times New Roman"/>
                <a:ea typeface="Times New Roman"/>
                <a:cs typeface="Times New Roman"/>
                <a:sym typeface="Times New Roman"/>
              </a:rPr>
              <a:t>Diferenciar regimes jurídicos (Estatutário x CLT).</a:t>
            </a:r>
            <a:endParaRPr>
              <a:latin typeface="Times New Roman"/>
              <a:ea typeface="Times New Roman"/>
              <a:cs typeface="Times New Roman"/>
              <a:sym typeface="Times New Roman"/>
            </a:endParaRPr>
          </a:p>
          <a:p>
            <a:pPr indent="0" lvl="0" marL="457200" rtl="0" algn="l">
              <a:spcBef>
                <a:spcPts val="0"/>
              </a:spcBef>
              <a:spcAft>
                <a:spcPts val="0"/>
              </a:spcAft>
              <a:buNone/>
            </a:pPr>
            <a:r>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pt-BR">
                <a:latin typeface="Times New Roman"/>
                <a:ea typeface="Times New Roman"/>
                <a:cs typeface="Times New Roman"/>
                <a:sym typeface="Times New Roman"/>
              </a:rPr>
              <a:t>Entender as restrições constitucionais (Nepotismo, Acumulação).</a:t>
            </a:r>
            <a:endParaRPr>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g3c665857b3a_0_80"/>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294" name="Google Shape;294;g3c665857b3a_0_80"/>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CASOS PRÁTICOS</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295" name="Google Shape;295;g3c665857b3a_0_80"/>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3c665857b3a_0_80"/>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None/>
            </a:pPr>
            <a:r>
              <a:rPr lang="pt-BR">
                <a:solidFill>
                  <a:schemeClr val="dk1"/>
                </a:solidFill>
                <a:latin typeface="Times New Roman"/>
                <a:ea typeface="Times New Roman"/>
                <a:cs typeface="Times New Roman"/>
                <a:sym typeface="Times New Roman"/>
              </a:rPr>
              <a:t>Desvirtuamento da contratação temporária. A necessidade temporária de excepcional interesse público cessou. A permanência configura burla ao concurso público.</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3c665857b3a_0_88"/>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02" name="Google Shape;302;g3c665857b3a_0_88"/>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CASOS PRÁTICOS</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03" name="Google Shape;303;g3c665857b3a_0_88"/>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3c665857b3a_0_88"/>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None/>
            </a:pPr>
            <a:r>
              <a:rPr lang="pt-BR">
                <a:solidFill>
                  <a:schemeClr val="dk1"/>
                </a:solidFill>
                <a:latin typeface="Times New Roman"/>
                <a:ea typeface="Times New Roman"/>
                <a:cs typeface="Times New Roman"/>
                <a:sym typeface="Times New Roman"/>
              </a:rPr>
              <a:t>Carlos é servidor efetivo e atua no setor de compras. Ele abriu uma MEI em nome dele para vender material de escritório. A Prefeitura precisa de canetas e a empresa de Carlos oferece o menor preço. A Prefeitura pode comprar dele?</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g3c665857b3a_0_96"/>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10" name="Google Shape;310;g3c665857b3a_0_96"/>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457200" rtl="0" algn="l">
              <a:lnSpc>
                <a:spcPct val="115000"/>
              </a:lnSpc>
              <a:spcBef>
                <a:spcPts val="1200"/>
              </a:spcBef>
              <a:spcAft>
                <a:spcPts val="0"/>
              </a:spcAft>
              <a:buClr>
                <a:schemeClr val="dk1"/>
              </a:buClr>
              <a:buSzPts val="1400"/>
              <a:buFont typeface="Arial"/>
              <a:buNone/>
            </a:pPr>
            <a:r>
              <a:rPr b="1" lang="pt-BR">
                <a:solidFill>
                  <a:schemeClr val="dk1"/>
                </a:solidFill>
                <a:latin typeface="Times New Roman"/>
                <a:ea typeface="Times New Roman"/>
                <a:cs typeface="Times New Roman"/>
                <a:sym typeface="Times New Roman"/>
              </a:rPr>
              <a:t>Horas Extras no Serviço Público</a:t>
            </a:r>
            <a:endParaRPr b="1">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11" name="Google Shape;311;g3c665857b3a_0_96"/>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3c665857b3a_0_96"/>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381000" rtl="0" algn="just">
              <a:lnSpc>
                <a:spcPct val="115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Caráter excepcional.</a:t>
            </a:r>
            <a:endParaRPr>
              <a:solidFill>
                <a:schemeClr val="dk1"/>
              </a:solidFill>
              <a:latin typeface="Times New Roman"/>
              <a:ea typeface="Times New Roman"/>
              <a:cs typeface="Times New Roman"/>
              <a:sym typeface="Times New Roman"/>
            </a:endParaRPr>
          </a:p>
          <a:p>
            <a:pPr indent="0" lvl="0" marL="0" marR="381000" rtl="0" algn="just">
              <a:lnSpc>
                <a:spcPct val="115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Necessidade de autorização prévia e orçamento.</a:t>
            </a:r>
            <a:endParaRPr>
              <a:solidFill>
                <a:schemeClr val="dk1"/>
              </a:solidFill>
              <a:latin typeface="Times New Roman"/>
              <a:ea typeface="Times New Roman"/>
              <a:cs typeface="Times New Roman"/>
              <a:sym typeface="Times New Roman"/>
            </a:endParaRPr>
          </a:p>
          <a:p>
            <a:pPr indent="0" lvl="0" marL="0" marR="381000" rtl="0" algn="just">
              <a:lnSpc>
                <a:spcPct val="115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Vedação de "incorporação" indiscriminada.</a:t>
            </a:r>
            <a:endParaRPr>
              <a:solidFill>
                <a:schemeClr val="dk1"/>
              </a:solidFill>
              <a:latin typeface="Times New Roman"/>
              <a:ea typeface="Times New Roman"/>
              <a:cs typeface="Times New Roman"/>
              <a:sym typeface="Times New Roman"/>
            </a:endParaRPr>
          </a:p>
          <a:p>
            <a:pPr indent="0" lvl="0" marL="0" marR="381000" rtl="0" algn="just">
              <a:lnSpc>
                <a:spcPct val="11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g3939106500f_0_200"/>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18" name="Google Shape;318;g3939106500f_0_200"/>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Contratação Temporária - Detalhes</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19" name="Google Shape;319;g3939106500f_0_200"/>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3939106500f_0_200"/>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317500" lvl="0" marL="457200" rtl="0" algn="just">
              <a:lnSpc>
                <a:spcPct val="115000"/>
              </a:lnSpc>
              <a:spcBef>
                <a:spcPts val="0"/>
              </a:spcBef>
              <a:spcAft>
                <a:spcPts val="0"/>
              </a:spcAft>
              <a:buClr>
                <a:schemeClr val="dk1"/>
              </a:buClr>
              <a:buSzPts val="1400"/>
              <a:buFont typeface="Times New Roman"/>
              <a:buAutoNum type="arabicPeriod"/>
            </a:pPr>
            <a:r>
              <a:rPr b="1" lang="pt-BR">
                <a:solidFill>
                  <a:schemeClr val="dk1"/>
                </a:solidFill>
                <a:highlight>
                  <a:srgbClr val="FFFFFF"/>
                </a:highlight>
                <a:latin typeface="Times New Roman"/>
                <a:ea typeface="Times New Roman"/>
                <a:cs typeface="Times New Roman"/>
                <a:sym typeface="Times New Roman"/>
              </a:rPr>
              <a:t>Previsão em lei municipal específica</a:t>
            </a:r>
            <a:r>
              <a:rPr lang="pt-BR">
                <a:solidFill>
                  <a:schemeClr val="dk1"/>
                </a:solidFill>
                <a:highlight>
                  <a:srgbClr val="FFFFFF"/>
                </a:highlight>
                <a:latin typeface="Times New Roman"/>
                <a:ea typeface="Times New Roman"/>
                <a:cs typeface="Times New Roman"/>
                <a:sym typeface="Times New Roman"/>
              </a:rPr>
              <a:t>: É indispensável que haja lei local prevendo os cargos e situações excepcionais para contratação temporária, conforme o art. 37, IX, da Constituição Federal. Não se pode aplicar lei federal diretamente aos municípios; cada ente deve ter sua própria legislação.</a:t>
            </a:r>
            <a:endParaRPr>
              <a:solidFill>
                <a:schemeClr val="dk1"/>
              </a:solidFill>
              <a:highlight>
                <a:srgbClr val="FFFFFF"/>
              </a:highlight>
              <a:latin typeface="Times New Roman"/>
              <a:ea typeface="Times New Roman"/>
              <a:cs typeface="Times New Roman"/>
              <a:sym typeface="Times New Roman"/>
            </a:endParaRPr>
          </a:p>
          <a:p>
            <a:pPr indent="-317500" lvl="0" marL="457200" rtl="0" algn="just">
              <a:lnSpc>
                <a:spcPct val="115000"/>
              </a:lnSpc>
              <a:spcBef>
                <a:spcPts val="900"/>
              </a:spcBef>
              <a:spcAft>
                <a:spcPts val="0"/>
              </a:spcAft>
              <a:buClr>
                <a:schemeClr val="dk1"/>
              </a:buClr>
              <a:buSzPts val="1400"/>
              <a:buFont typeface="Times New Roman"/>
              <a:buAutoNum type="arabicPeriod"/>
            </a:pPr>
            <a:r>
              <a:rPr b="1" lang="pt-BR">
                <a:solidFill>
                  <a:schemeClr val="dk1"/>
                </a:solidFill>
                <a:highlight>
                  <a:srgbClr val="FFFFFF"/>
                </a:highlight>
                <a:latin typeface="Times New Roman"/>
                <a:ea typeface="Times New Roman"/>
                <a:cs typeface="Times New Roman"/>
                <a:sym typeface="Times New Roman"/>
              </a:rPr>
              <a:t>Necessidade temporária e excepcional</a:t>
            </a:r>
            <a:r>
              <a:rPr lang="pt-BR">
                <a:solidFill>
                  <a:schemeClr val="dk1"/>
                </a:solidFill>
                <a:highlight>
                  <a:srgbClr val="FFFFFF"/>
                </a:highlight>
                <a:latin typeface="Times New Roman"/>
                <a:ea typeface="Times New Roman"/>
                <a:cs typeface="Times New Roman"/>
                <a:sym typeface="Times New Roman"/>
              </a:rPr>
              <a:t>: A contratação só é válida para atender necessidade temporária de excepcional interesse público, não podendo ser utilizada para suprir demandas ordinárias e permanentes da administração.</a:t>
            </a:r>
            <a:endParaRPr>
              <a:solidFill>
                <a:schemeClr val="dk1"/>
              </a:solidFill>
              <a:highlight>
                <a:srgbClr val="FFFFFF"/>
              </a:highlight>
              <a:latin typeface="Times New Roman"/>
              <a:ea typeface="Times New Roman"/>
              <a:cs typeface="Times New Roman"/>
              <a:sym typeface="Times New Roman"/>
            </a:endParaRPr>
          </a:p>
          <a:p>
            <a:pPr indent="-317500" lvl="0" marL="457200" rtl="0" algn="just">
              <a:lnSpc>
                <a:spcPct val="115000"/>
              </a:lnSpc>
              <a:spcBef>
                <a:spcPts val="900"/>
              </a:spcBef>
              <a:spcAft>
                <a:spcPts val="0"/>
              </a:spcAft>
              <a:buClr>
                <a:schemeClr val="dk1"/>
              </a:buClr>
              <a:buSzPts val="1400"/>
              <a:buFont typeface="Times New Roman"/>
              <a:buAutoNum type="arabicPeriod"/>
            </a:pPr>
            <a:r>
              <a:rPr b="1" lang="pt-BR">
                <a:solidFill>
                  <a:schemeClr val="dk1"/>
                </a:solidFill>
                <a:highlight>
                  <a:srgbClr val="FFFFFF"/>
                </a:highlight>
                <a:latin typeface="Times New Roman"/>
                <a:ea typeface="Times New Roman"/>
                <a:cs typeface="Times New Roman"/>
                <a:sym typeface="Times New Roman"/>
              </a:rPr>
              <a:t>Prazo predeterminado</a:t>
            </a:r>
            <a:r>
              <a:rPr lang="pt-BR">
                <a:solidFill>
                  <a:schemeClr val="dk1"/>
                </a:solidFill>
                <a:highlight>
                  <a:srgbClr val="FFFFFF"/>
                </a:highlight>
                <a:latin typeface="Times New Roman"/>
                <a:ea typeface="Times New Roman"/>
                <a:cs typeface="Times New Roman"/>
                <a:sym typeface="Times New Roman"/>
              </a:rPr>
              <a:t>: O contrato deve ter prazo certo e definido, compatível com a situação excepcional que motivou a contratação.</a:t>
            </a:r>
            <a:endParaRPr>
              <a:solidFill>
                <a:schemeClr val="dk1"/>
              </a:solidFill>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g3c67a7020e8_0_64"/>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26" name="Google Shape;326;g3c67a7020e8_0_64"/>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Contratação Temporária - Detalhes</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27" name="Google Shape;327;g3c67a7020e8_0_64"/>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3c67a7020e8_0_64"/>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just">
              <a:lnSpc>
                <a:spcPct val="115000"/>
              </a:lnSpc>
              <a:spcBef>
                <a:spcPts val="1200"/>
              </a:spcBef>
              <a:spcAft>
                <a:spcPts val="0"/>
              </a:spcAft>
              <a:buClr>
                <a:srgbClr val="000000"/>
              </a:buClr>
              <a:buSzPts val="1400"/>
              <a:buFont typeface="Arial"/>
              <a:buNone/>
            </a:pPr>
            <a:r>
              <a:t/>
            </a:r>
            <a:endParaRPr i="0" u="none" cap="none" strike="noStrike">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pt-BR">
                <a:solidFill>
                  <a:schemeClr val="dk1"/>
                </a:solidFill>
                <a:highlight>
                  <a:srgbClr val="FFFFFF"/>
                </a:highlight>
                <a:latin typeface="Times New Roman"/>
                <a:ea typeface="Times New Roman"/>
                <a:cs typeface="Times New Roman"/>
                <a:sym typeface="Times New Roman"/>
              </a:rPr>
              <a:t>4. Processo seletivo simplificado</a:t>
            </a:r>
            <a:r>
              <a:rPr lang="pt-BR">
                <a:solidFill>
                  <a:schemeClr val="dk1"/>
                </a:solidFill>
                <a:highlight>
                  <a:srgbClr val="FFFFFF"/>
                </a:highlight>
                <a:latin typeface="Times New Roman"/>
                <a:ea typeface="Times New Roman"/>
                <a:cs typeface="Times New Roman"/>
                <a:sym typeface="Times New Roman"/>
              </a:rPr>
              <a:t>: A seleção deve ser feita por processo seletivo simplificado ou teste seletivo, com critérios objetivos, publicidade, motivação, prova escrita, entrevistas, análise de currículos ou provas orais, desde que haja comissão julgadora capacitada e ampla recorribilidade.</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rPr b="1" lang="pt-BR">
                <a:solidFill>
                  <a:schemeClr val="dk1"/>
                </a:solidFill>
                <a:highlight>
                  <a:srgbClr val="FFFFFF"/>
                </a:highlight>
                <a:latin typeface="Times New Roman"/>
                <a:ea typeface="Times New Roman"/>
                <a:cs typeface="Times New Roman"/>
                <a:sym typeface="Times New Roman"/>
              </a:rPr>
              <a:t>5. Compatibilidade com requisitos de formação</a:t>
            </a:r>
            <a:r>
              <a:rPr lang="pt-BR">
                <a:solidFill>
                  <a:schemeClr val="dk1"/>
                </a:solidFill>
                <a:highlight>
                  <a:srgbClr val="FFFFFF"/>
                </a:highlight>
                <a:latin typeface="Times New Roman"/>
                <a:ea typeface="Times New Roman"/>
                <a:cs typeface="Times New Roman"/>
                <a:sym typeface="Times New Roman"/>
              </a:rPr>
              <a:t>: Os requisitos de formação profissional exigidos devem estar alinhados com a legislação nacional e local, e, se houver lei municipal equiparando os requisitos aos cargos efetivos, o edital deve seguir essa equiparação.</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rPr b="1" lang="pt-BR">
                <a:solidFill>
                  <a:schemeClr val="dk1"/>
                </a:solidFill>
                <a:highlight>
                  <a:srgbClr val="FFFFFF"/>
                </a:highlight>
                <a:latin typeface="Times New Roman"/>
                <a:ea typeface="Times New Roman"/>
                <a:cs typeface="Times New Roman"/>
                <a:sym typeface="Times New Roman"/>
              </a:rPr>
              <a:t>6. Justificativa fundamentada</a:t>
            </a:r>
            <a:r>
              <a:rPr lang="pt-BR">
                <a:solidFill>
                  <a:schemeClr val="dk1"/>
                </a:solidFill>
                <a:highlight>
                  <a:srgbClr val="FFFFFF"/>
                </a:highlight>
                <a:latin typeface="Times New Roman"/>
                <a:ea typeface="Times New Roman"/>
                <a:cs typeface="Times New Roman"/>
                <a:sym typeface="Times New Roman"/>
              </a:rPr>
              <a:t>: A contratação deve ser justificada com base no interesse público excepcional, evitando exigências arbitrárias ou divergentes da legislação, sob pena de nulidade do processo seletivo.</a:t>
            </a:r>
            <a:endParaRPr>
              <a:solidFill>
                <a:schemeClr val="dk1"/>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1200"/>
              </a:spcBef>
              <a:spcAft>
                <a:spcPts val="0"/>
              </a:spcAft>
              <a:buNone/>
            </a:pPr>
            <a:r>
              <a:t/>
            </a:r>
            <a:endParaRPr b="1">
              <a:solidFill>
                <a:schemeClr val="dk1"/>
              </a:solidFill>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g3c67a7020e8_0_72"/>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34" name="Google Shape;334;g3c67a7020e8_0_72"/>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Contratação Temporária - Detalhes</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35" name="Google Shape;335;g3c67a7020e8_0_72"/>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g3c67a7020e8_0_72"/>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just">
              <a:lnSpc>
                <a:spcPct val="115000"/>
              </a:lnSpc>
              <a:spcBef>
                <a:spcPts val="1200"/>
              </a:spcBef>
              <a:spcAft>
                <a:spcPts val="0"/>
              </a:spcAft>
              <a:buClr>
                <a:srgbClr val="000000"/>
              </a:buClr>
              <a:buSzPts val="1400"/>
              <a:buFont typeface="Arial"/>
              <a:buNone/>
            </a:pPr>
            <a:r>
              <a:t/>
            </a:r>
            <a:endParaRPr i="0" u="none" cap="none" strike="noStrike">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pt-BR">
                <a:solidFill>
                  <a:schemeClr val="dk1"/>
                </a:solidFill>
                <a:highlight>
                  <a:srgbClr val="FFFFFF"/>
                </a:highlight>
                <a:latin typeface="Times New Roman"/>
                <a:ea typeface="Times New Roman"/>
                <a:cs typeface="Times New Roman"/>
                <a:sym typeface="Times New Roman"/>
              </a:rPr>
              <a:t>7</a:t>
            </a:r>
            <a:r>
              <a:rPr b="1" lang="pt-BR">
                <a:solidFill>
                  <a:schemeClr val="dk1"/>
                </a:solidFill>
                <a:highlight>
                  <a:srgbClr val="FFFFFF"/>
                </a:highlight>
                <a:latin typeface="Times New Roman"/>
                <a:ea typeface="Times New Roman"/>
                <a:cs typeface="Times New Roman"/>
                <a:sym typeface="Times New Roman"/>
              </a:rPr>
              <a:t>. </a:t>
            </a:r>
            <a:r>
              <a:rPr b="1" lang="pt-BR">
                <a:solidFill>
                  <a:schemeClr val="dk1"/>
                </a:solidFill>
                <a:highlight>
                  <a:srgbClr val="FFFFFF"/>
                </a:highlight>
                <a:latin typeface="Times New Roman"/>
                <a:ea typeface="Times New Roman"/>
                <a:cs typeface="Times New Roman"/>
                <a:sym typeface="Times New Roman"/>
              </a:rPr>
              <a:t>Observância dos Prejulgados do TCE-PR</a:t>
            </a:r>
            <a:r>
              <a:rPr lang="pt-BR">
                <a:solidFill>
                  <a:schemeClr val="dk1"/>
                </a:solidFill>
                <a:highlight>
                  <a:srgbClr val="FFFFFF"/>
                </a:highlight>
                <a:latin typeface="Times New Roman"/>
                <a:ea typeface="Times New Roman"/>
                <a:cs typeface="Times New Roman"/>
                <a:sym typeface="Times New Roman"/>
              </a:rPr>
              <a:t>: Devem ser observados os parâmetros fixados nos Prejulgados nº 6 e nº 8 do TCE-PR, que detalham as condições e procedimentos para contratação temporária.</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rPr b="1" lang="pt-BR">
                <a:solidFill>
                  <a:schemeClr val="dk1"/>
                </a:solidFill>
                <a:highlight>
                  <a:srgbClr val="FFFFFF"/>
                </a:highlight>
                <a:latin typeface="Times New Roman"/>
                <a:ea typeface="Times New Roman"/>
                <a:cs typeface="Times New Roman"/>
                <a:sym typeface="Times New Roman"/>
              </a:rPr>
              <a:t>Cuidados e riscos</a:t>
            </a:r>
            <a:endParaRPr b="1">
              <a:solidFill>
                <a:schemeClr val="dk1"/>
              </a:solidFill>
              <a:highlight>
                <a:srgbClr val="FFFFFF"/>
              </a:highlight>
              <a:latin typeface="Times New Roman"/>
              <a:ea typeface="Times New Roman"/>
              <a:cs typeface="Times New Roman"/>
              <a:sym typeface="Times New Roman"/>
            </a:endParaRPr>
          </a:p>
          <a:p>
            <a:pPr indent="-317500" lvl="0" marL="457200" rtl="0" algn="just">
              <a:lnSpc>
                <a:spcPct val="115000"/>
              </a:lnSpc>
              <a:spcBef>
                <a:spcPts val="1200"/>
              </a:spcBef>
              <a:spcAft>
                <a:spcPts val="0"/>
              </a:spcAft>
              <a:buClr>
                <a:schemeClr val="dk1"/>
              </a:buClr>
              <a:buSzPts val="1400"/>
              <a:buFont typeface="Times New Roman"/>
              <a:buChar char="●"/>
            </a:pPr>
            <a:r>
              <a:rPr lang="pt-BR">
                <a:solidFill>
                  <a:schemeClr val="dk1"/>
                </a:solidFill>
                <a:highlight>
                  <a:srgbClr val="FFFFFF"/>
                </a:highlight>
                <a:latin typeface="Times New Roman"/>
                <a:ea typeface="Times New Roman"/>
                <a:cs typeface="Times New Roman"/>
                <a:sym typeface="Times New Roman"/>
              </a:rPr>
              <a:t>Contratações sem previsão legal, sem processo seletivo adequado ou para suprir necessidades permanentes podem ser anuladas e gerar responsabilização.</a:t>
            </a:r>
            <a:endParaRPr>
              <a:solidFill>
                <a:schemeClr val="dk1"/>
              </a:solidFill>
              <a:highlight>
                <a:srgbClr val="FFFFFF"/>
              </a:highlight>
              <a:latin typeface="Times New Roman"/>
              <a:ea typeface="Times New Roman"/>
              <a:cs typeface="Times New Roman"/>
              <a:sym typeface="Times New Roman"/>
            </a:endParaRPr>
          </a:p>
          <a:p>
            <a:pPr indent="-317500" lvl="0" marL="457200" rtl="0" algn="just">
              <a:lnSpc>
                <a:spcPct val="115000"/>
              </a:lnSpc>
              <a:spcBef>
                <a:spcPts val="0"/>
              </a:spcBef>
              <a:spcAft>
                <a:spcPts val="0"/>
              </a:spcAft>
              <a:buClr>
                <a:schemeClr val="dk1"/>
              </a:buClr>
              <a:buSzPts val="1400"/>
              <a:buFont typeface="Times New Roman"/>
              <a:buChar char="●"/>
            </a:pPr>
            <a:r>
              <a:rPr lang="pt-BR">
                <a:solidFill>
                  <a:schemeClr val="dk1"/>
                </a:solidFill>
                <a:highlight>
                  <a:srgbClr val="FFFFFF"/>
                </a:highlight>
                <a:latin typeface="Times New Roman"/>
                <a:ea typeface="Times New Roman"/>
                <a:cs typeface="Times New Roman"/>
                <a:sym typeface="Times New Roman"/>
              </a:rPr>
              <a:t>O edital deve ser elaborado com cautela e respaldo jurídico, evitando exigências arbitrárias ou incompatíveis com a legislação.</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t/>
            </a:r>
            <a:endParaRPr b="1">
              <a:solidFill>
                <a:schemeClr val="dk1"/>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1200"/>
              </a:spcBef>
              <a:spcAft>
                <a:spcPts val="0"/>
              </a:spcAft>
              <a:buNone/>
            </a:pPr>
            <a:r>
              <a:t/>
            </a:r>
            <a:endParaRPr b="1">
              <a:solidFill>
                <a:schemeClr val="dk1"/>
              </a:solidFill>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g3c67a7020e8_0_81"/>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42" name="Google Shape;342;g3c67a7020e8_0_81"/>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Contratação Temporária - Detalhes</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43" name="Google Shape;343;g3c67a7020e8_0_81"/>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3c67a7020e8_0_81"/>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just">
              <a:lnSpc>
                <a:spcPct val="115000"/>
              </a:lnSpc>
              <a:spcBef>
                <a:spcPts val="1200"/>
              </a:spcBef>
              <a:spcAft>
                <a:spcPts val="0"/>
              </a:spcAft>
              <a:buClr>
                <a:srgbClr val="000000"/>
              </a:buClr>
              <a:buSzPts val="1400"/>
              <a:buFont typeface="Arial"/>
              <a:buNone/>
            </a:pPr>
            <a:r>
              <a:t/>
            </a:r>
            <a:endParaRPr i="0" u="none" cap="none" strike="noStrike">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b="1" lang="pt-BR">
                <a:solidFill>
                  <a:schemeClr val="dk1"/>
                </a:solidFill>
                <a:highlight>
                  <a:srgbClr val="FFFFFF"/>
                </a:highlight>
                <a:latin typeface="Times New Roman"/>
                <a:ea typeface="Times New Roman"/>
                <a:cs typeface="Times New Roman"/>
                <a:sym typeface="Times New Roman"/>
              </a:rPr>
              <a:t>Prejulgado nº 8 - TCE-PR</a:t>
            </a:r>
            <a:endParaRPr b="1">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rPr lang="pt-BR">
                <a:solidFill>
                  <a:schemeClr val="dk1"/>
                </a:solidFill>
                <a:highlight>
                  <a:srgbClr val="FFFFFF"/>
                </a:highlight>
                <a:latin typeface="Times New Roman"/>
                <a:ea typeface="Times New Roman"/>
                <a:cs typeface="Times New Roman"/>
                <a:sym typeface="Times New Roman"/>
              </a:rPr>
              <a:t>“As contratações temporárias foram excepcionadas pela Constituição Federal e servem para suprir necessidades prementes da administração pública. Têm como requisito fundamental a existência de lei de cada ente da federação, sendo impossível a aplicação da lei federal aos órgãos que não sejam federais; e devem ser realizadas mediante um processo seletivo simplificado ou teste seletivo, observados os requisitos de publicidade, motivação, objetividade de critérios, prova escrita, sob pena de nulidade.” </a:t>
            </a:r>
            <a:endParaRPr b="1">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t/>
            </a:r>
            <a:endParaRPr b="1">
              <a:solidFill>
                <a:schemeClr val="dk1"/>
              </a:solidFill>
              <a:highlight>
                <a:srgbClr val="FFFFFF"/>
              </a:highlight>
              <a:latin typeface="Times New Roman"/>
              <a:ea typeface="Times New Roman"/>
              <a:cs typeface="Times New Roman"/>
              <a:sym typeface="Times New Roman"/>
            </a:endParaRPr>
          </a:p>
          <a:p>
            <a:pPr indent="0" lvl="0" marL="457200" rtl="0" algn="just">
              <a:lnSpc>
                <a:spcPct val="115000"/>
              </a:lnSpc>
              <a:spcBef>
                <a:spcPts val="1200"/>
              </a:spcBef>
              <a:spcAft>
                <a:spcPts val="0"/>
              </a:spcAft>
              <a:buNone/>
            </a:pPr>
            <a:r>
              <a:t/>
            </a:r>
            <a:endParaRPr b="1">
              <a:solidFill>
                <a:schemeClr val="dk1"/>
              </a:solidFill>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g3939106500f_0_208"/>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50" name="Google Shape;350;g3939106500f_0_208"/>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Celetistas na Administração Direta?</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51" name="Google Shape;351;g3939106500f_0_208"/>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3939106500f_0_208"/>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Situação residual (comum em agentes comunitários de saúde - EC 51).</a:t>
            </a:r>
            <a:endParaRPr>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Regra geral: Estatutário na direta, Celetista na indireta (empresas públicas).</a:t>
            </a:r>
            <a:endParaRPr>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O Supremo Tribunal Federal (STF) validou, em novembro de 2024 (ADI 2.135), a constitucionalidade da Emenda Constitucional 19/1998, que extinguiu a obrigatoriedade do Regime Jurídico Único (RJU) para servidores da administração direta, autárquica e fundacional</a:t>
            </a:r>
            <a:r>
              <a:rPr lang="pt-BR">
                <a:solidFill>
                  <a:srgbClr val="0A0A0A"/>
                </a:solidFill>
                <a:highlight>
                  <a:srgbClr val="FFFFFF"/>
                </a:highlight>
                <a:latin typeface="Times New Roman"/>
                <a:ea typeface="Times New Roman"/>
                <a:cs typeface="Times New Roman"/>
                <a:sym typeface="Times New Roman"/>
              </a:rPr>
              <a:t>. Com isso, entes federativos (União, Estados, Municípios) podem adotar, simultaneamente, o regime estatutário e o celetista (CLT). </a:t>
            </a:r>
            <a:endParaRPr>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700"/>
              <a:buFont typeface="Arial"/>
              <a:buNone/>
            </a:pPr>
            <a:r>
              <a:t/>
            </a:r>
            <a:endParaRPr b="1">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g3939106500f_0_217"/>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58" name="Google Shape;358;g3939106500f_0_217"/>
          <p:cNvSpPr/>
          <p:nvPr/>
        </p:nvSpPr>
        <p:spPr>
          <a:xfrm>
            <a:off x="367515" y="304800"/>
            <a:ext cx="8645100" cy="460200"/>
          </a:xfrm>
          <a:prstGeom prst="rect">
            <a:avLst/>
          </a:prstGeom>
          <a:noFill/>
          <a:ln>
            <a:noFill/>
          </a:ln>
        </p:spPr>
        <p:txBody>
          <a:bodyPr anchorCtr="0" anchor="t" bIns="91425" lIns="90000" spcFirstLastPara="1" rIns="90000" wrap="square" tIns="91425">
            <a:noAutofit/>
          </a:bodyPr>
          <a:lstStyle/>
          <a:p>
            <a:pPr indent="0" lvl="0" marL="0" rtl="0" algn="l">
              <a:spcBef>
                <a:spcPts val="0"/>
              </a:spcBef>
              <a:spcAft>
                <a:spcPts val="0"/>
              </a:spcAft>
              <a:buClr>
                <a:schemeClr val="dk1"/>
              </a:buClr>
              <a:buSzPts val="1600"/>
              <a:buFont typeface="Arial"/>
              <a:buNone/>
            </a:pPr>
            <a:r>
              <a:rPr b="1" lang="pt-BR" sz="1600">
                <a:solidFill>
                  <a:srgbClr val="000D29"/>
                </a:solidFill>
                <a:latin typeface="Montserrat"/>
                <a:ea typeface="Montserrat"/>
                <a:cs typeface="Montserrat"/>
                <a:sym typeface="Montserrat"/>
              </a:rPr>
              <a:t>Celetistas na Administração Direta?</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59" name="Google Shape;359;g3939106500f_0_217"/>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3939106500f_0_217"/>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317500" lvl="0" marL="457200" rtl="0" algn="just">
              <a:lnSpc>
                <a:spcPct val="150000"/>
              </a:lnSpc>
              <a:spcBef>
                <a:spcPts val="900"/>
              </a:spcBef>
              <a:spcAft>
                <a:spcPts val="0"/>
              </a:spcAft>
              <a:buClr>
                <a:srgbClr val="0A0A0A"/>
              </a:buClr>
              <a:buSzPts val="1400"/>
              <a:buFont typeface="Times New Roman"/>
              <a:buChar char="●"/>
            </a:pPr>
            <a:r>
              <a:rPr lang="pt-BR">
                <a:solidFill>
                  <a:srgbClr val="0A0A0A"/>
                </a:solidFill>
                <a:highlight>
                  <a:srgbClr val="FFFFFF"/>
                </a:highlight>
                <a:latin typeface="Times New Roman"/>
                <a:ea typeface="Times New Roman"/>
                <a:cs typeface="Times New Roman"/>
                <a:sym typeface="Times New Roman"/>
              </a:rPr>
              <a:t>Fim da Exclusividade: A decisão derruba a obrigatoriedade de que todos os servidores sejam estatutários (regidos pela Lei 8.112/1990, por exemplo).</a:t>
            </a:r>
            <a:endParaRPr>
              <a:solidFill>
                <a:srgbClr val="0A0A0A"/>
              </a:solidFill>
              <a:highlight>
                <a:srgbClr val="FFFFFF"/>
              </a:highlight>
              <a:latin typeface="Times New Roman"/>
              <a:ea typeface="Times New Roman"/>
              <a:cs typeface="Times New Roman"/>
              <a:sym typeface="Times New Roman"/>
            </a:endParaRPr>
          </a:p>
          <a:p>
            <a:pPr indent="-317500" lvl="0" marL="457200" rtl="0" algn="just">
              <a:lnSpc>
                <a:spcPct val="150000"/>
              </a:lnSpc>
              <a:spcBef>
                <a:spcPts val="900"/>
              </a:spcBef>
              <a:spcAft>
                <a:spcPts val="0"/>
              </a:spcAft>
              <a:buClr>
                <a:srgbClr val="0A0A0A"/>
              </a:buClr>
              <a:buSzPts val="1400"/>
              <a:buFont typeface="Times New Roman"/>
              <a:buChar char="●"/>
            </a:pPr>
            <a:r>
              <a:rPr lang="pt-BR">
                <a:solidFill>
                  <a:srgbClr val="0A0A0A"/>
                </a:solidFill>
                <a:highlight>
                  <a:srgbClr val="FFFFFF"/>
                </a:highlight>
                <a:latin typeface="Times New Roman"/>
                <a:ea typeface="Times New Roman"/>
                <a:cs typeface="Times New Roman"/>
                <a:sym typeface="Times New Roman"/>
              </a:rPr>
              <a:t>Flexibilidade: Permite a contratação por CLT (emprego público) para funções não típicas de Estado, trazendo maior flexibilidade administrativa.</a:t>
            </a:r>
            <a:endParaRPr>
              <a:solidFill>
                <a:srgbClr val="0A0A0A"/>
              </a:solidFill>
              <a:highlight>
                <a:srgbClr val="FFFFFF"/>
              </a:highlight>
              <a:latin typeface="Times New Roman"/>
              <a:ea typeface="Times New Roman"/>
              <a:cs typeface="Times New Roman"/>
              <a:sym typeface="Times New Roman"/>
            </a:endParaRPr>
          </a:p>
          <a:p>
            <a:pPr indent="-317500" lvl="0" marL="457200" rtl="0" algn="just">
              <a:lnSpc>
                <a:spcPct val="150000"/>
              </a:lnSpc>
              <a:spcBef>
                <a:spcPts val="900"/>
              </a:spcBef>
              <a:spcAft>
                <a:spcPts val="0"/>
              </a:spcAft>
              <a:buClr>
                <a:srgbClr val="0A0A0A"/>
              </a:buClr>
              <a:buSzPts val="1400"/>
              <a:buFont typeface="Times New Roman"/>
              <a:buChar char="●"/>
            </a:pPr>
            <a:r>
              <a:rPr lang="pt-BR">
                <a:solidFill>
                  <a:srgbClr val="0A0A0A"/>
                </a:solidFill>
                <a:highlight>
                  <a:srgbClr val="FFFFFF"/>
                </a:highlight>
                <a:latin typeface="Times New Roman"/>
                <a:ea typeface="Times New Roman"/>
                <a:cs typeface="Times New Roman"/>
                <a:sym typeface="Times New Roman"/>
              </a:rPr>
              <a:t>Estabilidade: A estabilidade continua garantida para servidores estatutários após o estágio probatório, mas não se aplica aos celetistas, que seguem as regras da CLT.</a:t>
            </a:r>
            <a:endParaRPr>
              <a:solidFill>
                <a:srgbClr val="0A0A0A"/>
              </a:solidFill>
              <a:highlight>
                <a:srgbClr val="FFFFFF"/>
              </a:highlight>
              <a:latin typeface="Times New Roman"/>
              <a:ea typeface="Times New Roman"/>
              <a:cs typeface="Times New Roman"/>
              <a:sym typeface="Times New Roman"/>
            </a:endParaRPr>
          </a:p>
          <a:p>
            <a:pPr indent="-317500" lvl="0" marL="457200" rtl="0" algn="just">
              <a:lnSpc>
                <a:spcPct val="150000"/>
              </a:lnSpc>
              <a:spcBef>
                <a:spcPts val="900"/>
              </a:spcBef>
              <a:spcAft>
                <a:spcPts val="0"/>
              </a:spcAft>
              <a:buClr>
                <a:srgbClr val="0A0A0A"/>
              </a:buClr>
              <a:buSzPts val="1400"/>
              <a:buFont typeface="Times New Roman"/>
              <a:buChar char="●"/>
            </a:pPr>
            <a:r>
              <a:rPr lang="pt-BR">
                <a:solidFill>
                  <a:srgbClr val="0A0A0A"/>
                </a:solidFill>
                <a:highlight>
                  <a:srgbClr val="FFFFFF"/>
                </a:highlight>
                <a:latin typeface="Times New Roman"/>
                <a:ea typeface="Times New Roman"/>
                <a:cs typeface="Times New Roman"/>
                <a:sym typeface="Times New Roman"/>
              </a:rPr>
              <a:t>Concurso Público: A exigência de concurso público permanece inalterada para ambos os regimes. </a:t>
            </a:r>
            <a:endParaRPr>
              <a:solidFill>
                <a:srgbClr val="0A0A0A"/>
              </a:solidFill>
              <a:highlight>
                <a:srgbClr val="FFFFFF"/>
              </a:highlight>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1">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g3939106500f_0_226"/>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66" name="Google Shape;366;g3939106500f_0_226"/>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rtl="0" algn="l">
              <a:spcBef>
                <a:spcPts val="0"/>
              </a:spcBef>
              <a:spcAft>
                <a:spcPts val="0"/>
              </a:spcAft>
              <a:buClr>
                <a:schemeClr val="dk1"/>
              </a:buClr>
              <a:buSzPts val="1600"/>
              <a:buFont typeface="Arial"/>
              <a:buNone/>
            </a:pPr>
            <a:r>
              <a:rPr b="1" lang="pt-BR" sz="1600">
                <a:solidFill>
                  <a:srgbClr val="000D29"/>
                </a:solidFill>
                <a:latin typeface="Montserrat"/>
                <a:ea typeface="Montserrat"/>
                <a:cs typeface="Montserrat"/>
                <a:sym typeface="Montserrat"/>
              </a:rPr>
              <a:t>Celetistas na Administração Direta?</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67" name="Google Shape;367;g3939106500f_0_226"/>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3939106500f_0_226"/>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0" rtl="0" algn="l">
              <a:lnSpc>
                <a:spcPct val="150000"/>
              </a:lnSpc>
              <a:spcBef>
                <a:spcPts val="0"/>
              </a:spcBef>
              <a:spcAft>
                <a:spcPts val="0"/>
              </a:spcAft>
              <a:buClr>
                <a:schemeClr val="dk1"/>
              </a:buClr>
              <a:buSzPts val="1100"/>
              <a:buFont typeface="Arial"/>
              <a:buNone/>
            </a:pPr>
            <a:r>
              <a:rPr b="1" lang="pt-BR">
                <a:solidFill>
                  <a:srgbClr val="0A0A0A"/>
                </a:solidFill>
                <a:highlight>
                  <a:srgbClr val="FFFFFF"/>
                </a:highlight>
                <a:latin typeface="Times New Roman"/>
                <a:ea typeface="Times New Roman"/>
                <a:cs typeface="Times New Roman"/>
                <a:sym typeface="Times New Roman"/>
              </a:rPr>
              <a:t>Impactos</a:t>
            </a:r>
            <a:r>
              <a:rPr lang="pt-BR">
                <a:solidFill>
                  <a:srgbClr val="0A0A0A"/>
                </a:solidFill>
                <a:highlight>
                  <a:srgbClr val="FFFFFF"/>
                </a:highlight>
                <a:latin typeface="Times New Roman"/>
                <a:ea typeface="Times New Roman"/>
                <a:cs typeface="Times New Roman"/>
                <a:sym typeface="Times New Roman"/>
              </a:rPr>
              <a:t>:</a:t>
            </a:r>
            <a:endParaRPr>
              <a:solidFill>
                <a:srgbClr val="0A0A0A"/>
              </a:solidFill>
              <a:highlight>
                <a:srgbClr val="FFFFFF"/>
              </a:highlight>
              <a:latin typeface="Times New Roman"/>
              <a:ea typeface="Times New Roman"/>
              <a:cs typeface="Times New Roman"/>
              <a:sym typeface="Times New Roman"/>
            </a:endParaRPr>
          </a:p>
          <a:p>
            <a:pPr indent="-317500" lvl="0" marL="457200" rtl="0" algn="l">
              <a:lnSpc>
                <a:spcPct val="150000"/>
              </a:lnSpc>
              <a:spcBef>
                <a:spcPts val="900"/>
              </a:spcBef>
              <a:spcAft>
                <a:spcPts val="0"/>
              </a:spcAft>
              <a:buClr>
                <a:srgbClr val="0A0A0A"/>
              </a:buClr>
              <a:buSzPts val="1400"/>
              <a:buFont typeface="Times New Roman"/>
              <a:buChar char="●"/>
            </a:pPr>
            <a:r>
              <a:rPr lang="pt-BR">
                <a:solidFill>
                  <a:srgbClr val="0A0A0A"/>
                </a:solidFill>
                <a:highlight>
                  <a:srgbClr val="FFFFFF"/>
                </a:highlight>
                <a:latin typeface="Times New Roman"/>
                <a:ea typeface="Times New Roman"/>
                <a:cs typeface="Times New Roman"/>
                <a:sym typeface="Times New Roman"/>
              </a:rPr>
              <a:t>Coexistência: É possível a convivência de servidores estatutários e celetistas dentro do mesmo órgão público.</a:t>
            </a:r>
            <a:endParaRPr>
              <a:solidFill>
                <a:srgbClr val="0A0A0A"/>
              </a:solidFill>
              <a:highlight>
                <a:srgbClr val="FFFFFF"/>
              </a:highlight>
              <a:latin typeface="Times New Roman"/>
              <a:ea typeface="Times New Roman"/>
              <a:cs typeface="Times New Roman"/>
              <a:sym typeface="Times New Roman"/>
            </a:endParaRPr>
          </a:p>
          <a:p>
            <a:pPr indent="-317500" lvl="0" marL="457200" rtl="0" algn="l">
              <a:lnSpc>
                <a:spcPct val="150000"/>
              </a:lnSpc>
              <a:spcBef>
                <a:spcPts val="900"/>
              </a:spcBef>
              <a:spcAft>
                <a:spcPts val="0"/>
              </a:spcAft>
              <a:buClr>
                <a:srgbClr val="0A0A0A"/>
              </a:buClr>
              <a:buSzPts val="1400"/>
              <a:buFont typeface="Times New Roman"/>
              <a:buChar char="●"/>
            </a:pPr>
            <a:r>
              <a:rPr lang="pt-BR">
                <a:solidFill>
                  <a:srgbClr val="0A0A0A"/>
                </a:solidFill>
                <a:highlight>
                  <a:srgbClr val="FFFFFF"/>
                </a:highlight>
                <a:latin typeface="Times New Roman"/>
                <a:ea typeface="Times New Roman"/>
                <a:cs typeface="Times New Roman"/>
                <a:sym typeface="Times New Roman"/>
              </a:rPr>
              <a:t>Gestão de Pessoal: Governos podem escolher o regime mais adequado para cada carreira, adaptando-se a demandas orçamentárias ou funcionais.</a:t>
            </a:r>
            <a:endParaRPr>
              <a:solidFill>
                <a:srgbClr val="0A0A0A"/>
              </a:solidFill>
              <a:highlight>
                <a:srgbClr val="FFFFFF"/>
              </a:highlight>
              <a:latin typeface="Times New Roman"/>
              <a:ea typeface="Times New Roman"/>
              <a:cs typeface="Times New Roman"/>
              <a:sym typeface="Times New Roman"/>
            </a:endParaRPr>
          </a:p>
          <a:p>
            <a:pPr indent="-317500" lvl="0" marL="457200" rtl="0" algn="l">
              <a:lnSpc>
                <a:spcPct val="150000"/>
              </a:lnSpc>
              <a:spcBef>
                <a:spcPts val="900"/>
              </a:spcBef>
              <a:spcAft>
                <a:spcPts val="0"/>
              </a:spcAft>
              <a:buClr>
                <a:srgbClr val="0A0A0A"/>
              </a:buClr>
              <a:buSzPts val="1400"/>
              <a:buFont typeface="Times New Roman"/>
              <a:buChar char="●"/>
            </a:pPr>
            <a:r>
              <a:rPr lang="pt-BR">
                <a:solidFill>
                  <a:srgbClr val="0A0A0A"/>
                </a:solidFill>
                <a:highlight>
                  <a:srgbClr val="FFFFFF"/>
                </a:highlight>
                <a:latin typeface="Times New Roman"/>
                <a:ea typeface="Times New Roman"/>
                <a:cs typeface="Times New Roman"/>
                <a:sym typeface="Times New Roman"/>
              </a:rPr>
              <a:t>Segurança Jurídica: Após duas décadas de incerteza, o STF consolidou que a mudança de 1998 foi aprovada corretamente, afastando vício legislativo. </a:t>
            </a:r>
            <a:endParaRPr>
              <a:solidFill>
                <a:srgbClr val="0A0A0A"/>
              </a:solidFill>
              <a:highlight>
                <a:srgbClr val="FFFFFF"/>
              </a:highlight>
              <a:latin typeface="Times New Roman"/>
              <a:ea typeface="Times New Roman"/>
              <a:cs typeface="Times New Roman"/>
              <a:sym typeface="Times New Roman"/>
            </a:endParaRPr>
          </a:p>
          <a:p>
            <a:pPr indent="0" lvl="0" marL="0" rtl="0" algn="l">
              <a:lnSpc>
                <a:spcPct val="150000"/>
              </a:lnSpc>
              <a:spcBef>
                <a:spcPts val="900"/>
              </a:spcBef>
              <a:spcAft>
                <a:spcPts val="0"/>
              </a:spcAft>
              <a:buClr>
                <a:schemeClr val="dk1"/>
              </a:buClr>
              <a:buSzPts val="1100"/>
              <a:buFont typeface="Arial"/>
              <a:buNone/>
            </a:pPr>
            <a:r>
              <a:rPr lang="pt-BR">
                <a:solidFill>
                  <a:srgbClr val="0A0A0A"/>
                </a:solidFill>
                <a:highlight>
                  <a:srgbClr val="FFFFFF"/>
                </a:highlight>
                <a:latin typeface="Times New Roman"/>
                <a:ea typeface="Times New Roman"/>
                <a:cs typeface="Times New Roman"/>
                <a:sym typeface="Times New Roman"/>
              </a:rPr>
              <a:t>A medida permite que entes adotem modelos contratuais distintos para carreiras estratégicas (estatutário) e atividades de apoio ou específicas (CLT). </a:t>
            </a:r>
            <a:endParaRPr>
              <a:solidFill>
                <a:srgbClr val="0A0A0A"/>
              </a:solidFill>
              <a:highlight>
                <a:srgbClr val="FFFFFF"/>
              </a:highlight>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g3939106500f_0_2"/>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84" name="Google Shape;84;g3939106500f_0_2"/>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O Gênero "Agente Público"</a:t>
            </a:r>
            <a:endParaRPr b="1" i="0" sz="1600" u="none" cap="none" strike="noStrike">
              <a:solidFill>
                <a:srgbClr val="000D29"/>
              </a:solidFill>
              <a:latin typeface="Montserrat"/>
              <a:ea typeface="Montserrat"/>
              <a:cs typeface="Montserrat"/>
              <a:sym typeface="Montserrat"/>
            </a:endParaRPr>
          </a:p>
        </p:txBody>
      </p:sp>
      <p:sp>
        <p:nvSpPr>
          <p:cNvPr id="85" name="Google Shape;85;g3939106500f_0_2"/>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3939106500f_0_2"/>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pt-BR">
                <a:latin typeface="Times New Roman"/>
                <a:ea typeface="Times New Roman"/>
                <a:cs typeface="Times New Roman"/>
                <a:sym typeface="Times New Roman"/>
              </a:rPr>
              <a:t>Todo aquele que exerce, ainda que transitoriamente ou sem remuneração, função pública.</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pt-BR">
                <a:latin typeface="Times New Roman"/>
                <a:ea typeface="Times New Roman"/>
                <a:cs typeface="Times New Roman"/>
                <a:sym typeface="Times New Roman"/>
              </a:rPr>
              <a:t>A "lógica do guarda-chuva": Todos somos agentes públicos, mas de espécies diferentes.</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g3939106500f_0_234"/>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74" name="Google Shape;374;g3939106500f_0_234"/>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Direitos do Contratado Temporário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75" name="Google Shape;375;g3939106500f_0_234"/>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3939106500f_0_234"/>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rtl="0" algn="just">
              <a:lnSpc>
                <a:spcPct val="115000"/>
              </a:lnSpc>
              <a:spcBef>
                <a:spcPts val="120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457200" rtl="0" algn="just">
              <a:lnSpc>
                <a:spcPct val="115000"/>
              </a:lnSpc>
              <a:spcBef>
                <a:spcPts val="120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457200" rtl="0" algn="just">
              <a:lnSpc>
                <a:spcPct val="115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Férias, 13º salário e previdência (RGPS - INSS).</a:t>
            </a:r>
            <a:endParaRPr>
              <a:solidFill>
                <a:schemeClr val="dk1"/>
              </a:solidFill>
              <a:latin typeface="Times New Roman"/>
              <a:ea typeface="Times New Roman"/>
              <a:cs typeface="Times New Roman"/>
              <a:sym typeface="Times New Roman"/>
            </a:endParaRPr>
          </a:p>
          <a:p>
            <a:pPr indent="0" lvl="0" marL="457200" rtl="0" algn="just">
              <a:lnSpc>
                <a:spcPct val="115000"/>
              </a:lnSpc>
              <a:spcBef>
                <a:spcPts val="120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FGTS? STF decidiu que é nulo o contrato sucessivo, gerando direito ao FGTS.</a:t>
            </a:r>
            <a:endParaRPr>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g3c67a7020e8_0_12"/>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82" name="Google Shape;382;g3c67a7020e8_0_12"/>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Direitos do Contratado Temporário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83" name="Google Shape;383;g3c67a7020e8_0_12"/>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3c67a7020e8_0_12"/>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0" rtl="0" algn="just">
              <a:lnSpc>
                <a:spcPct val="115000"/>
              </a:lnSpc>
              <a:spcBef>
                <a:spcPts val="120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rPr lang="pt-BR">
                <a:solidFill>
                  <a:srgbClr val="0A0A0A"/>
                </a:solidFill>
                <a:highlight>
                  <a:srgbClr val="FFFFFF"/>
                </a:highlight>
                <a:latin typeface="Times New Roman"/>
                <a:ea typeface="Times New Roman"/>
                <a:cs typeface="Times New Roman"/>
                <a:sym typeface="Times New Roman"/>
              </a:rPr>
              <a:t>Servidores temporários podem ter direito ao FGTS, especialmente se o contrato for prorrogado por muito tempo ou for desvirtuado, configurando uma contratação irregular, o que gera o direito aos depósitos retroativos e à multa de 40%. </a:t>
            </a:r>
            <a:endParaRPr>
              <a:solidFill>
                <a:srgbClr val="0A0A0A"/>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t/>
            </a:r>
            <a:endParaRPr>
              <a:solidFill>
                <a:srgbClr val="0A0A0A"/>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rPr lang="pt-BR">
                <a:solidFill>
                  <a:srgbClr val="0A0A0A"/>
                </a:solidFill>
                <a:highlight>
                  <a:srgbClr val="FFFFFF"/>
                </a:highlight>
                <a:latin typeface="Times New Roman"/>
                <a:ea typeface="Times New Roman"/>
                <a:cs typeface="Times New Roman"/>
                <a:sym typeface="Times New Roman"/>
              </a:rPr>
              <a:t>Embora contratos temporários normais nem sempre incluam o FGTS, o Supremo Tribunal Federal (STF) estabeleceu que, em casos de contratos nulos por desvirtuamento, aplica-se a prescrição de cinco anos para cobrar o FGTS, e não os dois anos do regime CLT, garantindo o direito ao benefício.</a:t>
            </a:r>
            <a:endParaRPr>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g3939106500f_0_244"/>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90" name="Google Shape;390;g3939106500f_0_244"/>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Terceirização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91" name="Google Shape;391;g3939106500f_0_244"/>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3939106500f_0_244"/>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just">
              <a:lnSpc>
                <a:spcPct val="115000"/>
              </a:lnSpc>
              <a:spcBef>
                <a:spcPts val="1200"/>
              </a:spcBef>
              <a:spcAft>
                <a:spcPts val="0"/>
              </a:spcAft>
              <a:buClr>
                <a:srgbClr val="000000"/>
              </a:buClr>
              <a:buSzPts val="1100"/>
              <a:buFont typeface="Arial"/>
              <a:buNone/>
            </a:pPr>
            <a:r>
              <a:t/>
            </a:r>
            <a:endParaRPr i="0" sz="1100" u="none" cap="none" strike="noStrike">
              <a:solidFill>
                <a:schemeClr val="dk1"/>
              </a:solidFill>
            </a:endParaRPr>
          </a:p>
          <a:p>
            <a:pPr indent="-317500" lvl="0" marL="457200" rtl="0" algn="just">
              <a:lnSpc>
                <a:spcPct val="115000"/>
              </a:lnSpc>
              <a:spcBef>
                <a:spcPts val="1200"/>
              </a:spcBef>
              <a:spcAft>
                <a:spcPts val="0"/>
              </a:spcAft>
              <a:buClr>
                <a:schemeClr val="dk1"/>
              </a:buClr>
              <a:buSzPts val="1400"/>
              <a:buChar char="●"/>
            </a:pPr>
            <a:r>
              <a:rPr lang="pt-BR">
                <a:solidFill>
                  <a:schemeClr val="dk1"/>
                </a:solidFill>
                <a:latin typeface="Times New Roman"/>
                <a:ea typeface="Times New Roman"/>
                <a:cs typeface="Times New Roman"/>
                <a:sym typeface="Times New Roman"/>
              </a:rPr>
              <a:t>Lei 13.429/2017 e entendimento do STF (ADPF 324).</a:t>
            </a:r>
            <a:endParaRPr>
              <a:solidFill>
                <a:schemeClr val="dk1"/>
              </a:solidFill>
              <a:latin typeface="Times New Roman"/>
              <a:ea typeface="Times New Roman"/>
              <a:cs typeface="Times New Roman"/>
              <a:sym typeface="Times New Roman"/>
            </a:endParaRPr>
          </a:p>
          <a:p>
            <a:pPr indent="-317500" lvl="0" marL="457200" rtl="0" algn="just">
              <a:lnSpc>
                <a:spcPct val="115000"/>
              </a:lnSpc>
              <a:spcBef>
                <a:spcPts val="1200"/>
              </a:spcBef>
              <a:spcAft>
                <a:spcPts val="0"/>
              </a:spcAft>
              <a:buClr>
                <a:schemeClr val="dk1"/>
              </a:buClr>
              <a:buSzPts val="1400"/>
              <a:buChar char="●"/>
            </a:pPr>
            <a:r>
              <a:rPr lang="pt-BR">
                <a:solidFill>
                  <a:schemeClr val="dk1"/>
                </a:solidFill>
                <a:latin typeface="Times New Roman"/>
                <a:ea typeface="Times New Roman"/>
                <a:cs typeface="Times New Roman"/>
                <a:sym typeface="Times New Roman"/>
              </a:rPr>
              <a:t>Terceirização lícita de atividade-meio e atividade-fim.</a:t>
            </a:r>
            <a:endParaRPr>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g3c67a7020e8_0_22"/>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398" name="Google Shape;398;g3c67a7020e8_0_22"/>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Terceirização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399" name="Google Shape;399;g3c67a7020e8_0_22"/>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3c67a7020e8_0_22"/>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just">
              <a:lnSpc>
                <a:spcPct val="115000"/>
              </a:lnSpc>
              <a:spcBef>
                <a:spcPts val="1200"/>
              </a:spcBef>
              <a:spcAft>
                <a:spcPts val="0"/>
              </a:spcAft>
              <a:buClr>
                <a:srgbClr val="000000"/>
              </a:buClr>
              <a:buSzPts val="1100"/>
              <a:buFont typeface="Arial"/>
              <a:buNone/>
            </a:pPr>
            <a:r>
              <a:t/>
            </a:r>
            <a:endParaRPr i="0" sz="1100" u="none" cap="none" strike="noStrike">
              <a:solidFill>
                <a:schemeClr val="dk1"/>
              </a:solidFill>
            </a:endParaRPr>
          </a:p>
          <a:p>
            <a:pPr indent="0" lvl="0" marL="0" rtl="0" algn="just">
              <a:lnSpc>
                <a:spcPct val="115000"/>
              </a:lnSpc>
              <a:spcBef>
                <a:spcPts val="1200"/>
              </a:spcBef>
              <a:spcAft>
                <a:spcPts val="0"/>
              </a:spcAft>
              <a:buNone/>
            </a:pPr>
            <a:r>
              <a:rPr lang="pt-BR">
                <a:solidFill>
                  <a:schemeClr val="dk1"/>
                </a:solidFill>
                <a:highlight>
                  <a:srgbClr val="FFFFFF"/>
                </a:highlight>
                <a:latin typeface="Times New Roman"/>
                <a:ea typeface="Times New Roman"/>
                <a:cs typeface="Times New Roman"/>
                <a:sym typeface="Times New Roman"/>
              </a:rPr>
              <a:t>Segundo o entendimento consolidado do Tribunal de Contas do Estado do Paraná (TCE-PR), é possível a terceirização de atividades-meio na administração pública municipal, como serviços de limpeza, conservação e apoio administrativo, desde que essas atividades não correspondam a cargos existentes no quadro próprio e não caracterizem substituição de servidores ou empregados públicos. </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200"/>
              </a:spcBef>
              <a:spcAft>
                <a:spcPts val="0"/>
              </a:spcAft>
              <a:buNone/>
            </a:pPr>
            <a:r>
              <a:rPr lang="pt-BR">
                <a:solidFill>
                  <a:schemeClr val="dk1"/>
                </a:solidFill>
                <a:highlight>
                  <a:srgbClr val="FFFFFF"/>
                </a:highlight>
                <a:latin typeface="Times New Roman"/>
                <a:ea typeface="Times New Roman"/>
                <a:cs typeface="Times New Roman"/>
                <a:sym typeface="Times New Roman"/>
              </a:rPr>
              <a:t>Nesses casos, os gastos com terceirização não são considerados despesas de pessoal para fins de limites da Lei de Responsabilidade Fiscal (LRF) e da Constituição Federal, desde que não haja substituição de função típica de Estado ou de cargo extinto do quadro funcional. </a:t>
            </a:r>
            <a:endParaRPr>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g3c67a7020e8_0_30"/>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406" name="Google Shape;406;g3c67a7020e8_0_30"/>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Terceirização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407" name="Google Shape;407;g3c67a7020e8_0_30"/>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3c67a7020e8_0_30"/>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just">
              <a:lnSpc>
                <a:spcPct val="115000"/>
              </a:lnSpc>
              <a:spcBef>
                <a:spcPts val="1200"/>
              </a:spcBef>
              <a:spcAft>
                <a:spcPts val="0"/>
              </a:spcAft>
              <a:buClr>
                <a:srgbClr val="000000"/>
              </a:buClr>
              <a:buSzPts val="1100"/>
              <a:buFont typeface="Arial"/>
              <a:buNone/>
            </a:pPr>
            <a:r>
              <a:t/>
            </a:r>
            <a:endParaRPr i="0" sz="1100" u="none" cap="none" strike="noStrike">
              <a:solidFill>
                <a:schemeClr val="dk1"/>
              </a:solidFill>
            </a:endParaRPr>
          </a:p>
          <a:p>
            <a:pPr indent="0" lvl="0" marL="0" marR="0" rtl="0" algn="just">
              <a:lnSpc>
                <a:spcPct val="115000"/>
              </a:lnSpc>
              <a:spcBef>
                <a:spcPts val="1200"/>
              </a:spcBef>
              <a:spcAft>
                <a:spcPts val="0"/>
              </a:spcAft>
              <a:buNone/>
            </a:pPr>
            <a:r>
              <a:rPr lang="pt-BR">
                <a:solidFill>
                  <a:schemeClr val="dk1"/>
                </a:solidFill>
                <a:highlight>
                  <a:srgbClr val="FFFFFF"/>
                </a:highlight>
                <a:latin typeface="Times New Roman"/>
                <a:ea typeface="Times New Roman"/>
                <a:cs typeface="Times New Roman"/>
                <a:sym typeface="Times New Roman"/>
              </a:rPr>
              <a:t>Já para atividades-fim, a terceirização é vedada quando se trata de funções típicas de Estado ou de cargos que exigem investidura por concurso público, conforme o inciso II do artigo 37 da Constituição Federal. </a:t>
            </a:r>
            <a:endParaRPr>
              <a:solidFill>
                <a:schemeClr val="dk1"/>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None/>
            </a:pPr>
            <a:r>
              <a:rPr lang="pt-BR">
                <a:solidFill>
                  <a:schemeClr val="dk1"/>
                </a:solidFill>
                <a:highlight>
                  <a:srgbClr val="FFFFFF"/>
                </a:highlight>
                <a:latin typeface="Times New Roman"/>
                <a:ea typeface="Times New Roman"/>
                <a:cs typeface="Times New Roman"/>
                <a:sym typeface="Times New Roman"/>
              </a:rPr>
              <a:t>A terceirização de atividade-fim só é admitida quando não há correspondência com cargos efetivos do quadro funcional e não se caracteriza substituição de servidores ou empregados públicos. </a:t>
            </a:r>
            <a:endParaRPr>
              <a:solidFill>
                <a:schemeClr val="dk1"/>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None/>
            </a:pPr>
            <a:r>
              <a:rPr lang="pt-BR">
                <a:solidFill>
                  <a:schemeClr val="dk1"/>
                </a:solidFill>
                <a:highlight>
                  <a:srgbClr val="FFFFFF"/>
                </a:highlight>
                <a:latin typeface="Times New Roman"/>
                <a:ea typeface="Times New Roman"/>
                <a:cs typeface="Times New Roman"/>
                <a:sym typeface="Times New Roman"/>
              </a:rPr>
              <a:t>Caso contrário, os valores dos contratos de terceirização de mão de obra que se referem à substituição de servidores e empregados públicos devem ser contabilizados como “Outras Despesas de Pessoal” e incluídos no cômputo das despesas com pessoal.</a:t>
            </a:r>
            <a:endParaRPr b="1">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g3c67a7020e8_0_45"/>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414" name="Google Shape;414;g3c67a7020e8_0_45"/>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Terceirização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415" name="Google Shape;415;g3c67a7020e8_0_45"/>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g3c67a7020e8_0_45"/>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just">
              <a:lnSpc>
                <a:spcPct val="115000"/>
              </a:lnSpc>
              <a:spcBef>
                <a:spcPts val="1200"/>
              </a:spcBef>
              <a:spcAft>
                <a:spcPts val="0"/>
              </a:spcAft>
              <a:buClr>
                <a:srgbClr val="000000"/>
              </a:buClr>
              <a:buSzPts val="1100"/>
              <a:buFont typeface="Arial"/>
              <a:buNone/>
            </a:pPr>
            <a:r>
              <a:t/>
            </a:r>
            <a:endParaRPr i="0" u="none" cap="none" strike="noStrike">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b="1" lang="pt-BR">
                <a:solidFill>
                  <a:schemeClr val="dk1"/>
                </a:solidFill>
                <a:highlight>
                  <a:srgbClr val="FFFFFF"/>
                </a:highlight>
                <a:latin typeface="Times New Roman"/>
                <a:ea typeface="Times New Roman"/>
                <a:cs typeface="Times New Roman"/>
                <a:sym typeface="Times New Roman"/>
              </a:rPr>
              <a:t>Cuidados, riscos e exceções</a:t>
            </a:r>
            <a:endParaRPr b="1">
              <a:solidFill>
                <a:schemeClr val="dk1"/>
              </a:solidFill>
              <a:highlight>
                <a:srgbClr val="FFFFFF"/>
              </a:highlight>
              <a:latin typeface="Times New Roman"/>
              <a:ea typeface="Times New Roman"/>
              <a:cs typeface="Times New Roman"/>
              <a:sym typeface="Times New Roman"/>
            </a:endParaRPr>
          </a:p>
          <a:p>
            <a:pPr indent="-317500" lvl="0" marL="457200" rtl="0" algn="just">
              <a:lnSpc>
                <a:spcPct val="115000"/>
              </a:lnSpc>
              <a:spcBef>
                <a:spcPts val="1200"/>
              </a:spcBef>
              <a:spcAft>
                <a:spcPts val="0"/>
              </a:spcAft>
              <a:buClr>
                <a:schemeClr val="dk1"/>
              </a:buClr>
              <a:buSzPts val="1400"/>
              <a:buFont typeface="Times New Roman"/>
              <a:buChar char="●"/>
            </a:pPr>
            <a:r>
              <a:rPr lang="pt-BR">
                <a:solidFill>
                  <a:schemeClr val="dk1"/>
                </a:solidFill>
                <a:highlight>
                  <a:srgbClr val="FFFFFF"/>
                </a:highlight>
                <a:latin typeface="Times New Roman"/>
                <a:ea typeface="Times New Roman"/>
                <a:cs typeface="Times New Roman"/>
                <a:sym typeface="Times New Roman"/>
              </a:rPr>
              <a:t>Se a terceirização envolver substituição de servidores ou empregados públicos em atividades-fim, haverá risco de glosa, determinação de ajuste e possível aplicação de sanções, além de inclusão dos valores no cálculo de despesa com pessoal.</a:t>
            </a:r>
            <a:endParaRPr>
              <a:solidFill>
                <a:schemeClr val="dk1"/>
              </a:solidFill>
              <a:highlight>
                <a:srgbClr val="FFFFFF"/>
              </a:highlight>
              <a:latin typeface="Times New Roman"/>
              <a:ea typeface="Times New Roman"/>
              <a:cs typeface="Times New Roman"/>
              <a:sym typeface="Times New Roman"/>
            </a:endParaRPr>
          </a:p>
          <a:p>
            <a:pPr indent="-317500" lvl="0" marL="457200" rtl="0" algn="just">
              <a:lnSpc>
                <a:spcPct val="115000"/>
              </a:lnSpc>
              <a:spcBef>
                <a:spcPts val="900"/>
              </a:spcBef>
              <a:spcAft>
                <a:spcPts val="0"/>
              </a:spcAft>
              <a:buClr>
                <a:schemeClr val="dk1"/>
              </a:buClr>
              <a:buSzPts val="1400"/>
              <a:buFont typeface="Times New Roman"/>
              <a:buChar char="●"/>
            </a:pPr>
            <a:r>
              <a:rPr lang="pt-BR">
                <a:solidFill>
                  <a:schemeClr val="dk1"/>
                </a:solidFill>
                <a:highlight>
                  <a:srgbClr val="FFFFFF"/>
                </a:highlight>
                <a:latin typeface="Times New Roman"/>
                <a:ea typeface="Times New Roman"/>
                <a:cs typeface="Times New Roman"/>
                <a:sym typeface="Times New Roman"/>
              </a:rPr>
              <a:t>A terceirização de atividades-fim é permitida apenas quando não se trata de função típica de Estado e não há cargo correspondente no quadro funcional.</a:t>
            </a:r>
            <a:endParaRPr>
              <a:solidFill>
                <a:schemeClr val="dk1"/>
              </a:solidFill>
              <a:highlight>
                <a:srgbClr val="FFFFFF"/>
              </a:highlight>
              <a:latin typeface="Times New Roman"/>
              <a:ea typeface="Times New Roman"/>
              <a:cs typeface="Times New Roman"/>
              <a:sym typeface="Times New Roman"/>
            </a:endParaRPr>
          </a:p>
          <a:p>
            <a:pPr indent="-317500" lvl="0" marL="457200" rtl="0" algn="just">
              <a:lnSpc>
                <a:spcPct val="115000"/>
              </a:lnSpc>
              <a:spcBef>
                <a:spcPts val="900"/>
              </a:spcBef>
              <a:spcAft>
                <a:spcPts val="0"/>
              </a:spcAft>
              <a:buClr>
                <a:schemeClr val="dk1"/>
              </a:buClr>
              <a:buSzPts val="1400"/>
              <a:buFont typeface="Times New Roman"/>
              <a:buChar char="●"/>
            </a:pPr>
            <a:r>
              <a:rPr lang="pt-BR">
                <a:solidFill>
                  <a:schemeClr val="dk1"/>
                </a:solidFill>
                <a:highlight>
                  <a:srgbClr val="FFFFFF"/>
                </a:highlight>
                <a:latin typeface="Times New Roman"/>
                <a:ea typeface="Times New Roman"/>
                <a:cs typeface="Times New Roman"/>
                <a:sym typeface="Times New Roman"/>
              </a:rPr>
              <a:t>Recomenda-se verificar a legislação local e o plano de cargos e carreiras para evitar enquadramento indevido e riscos de responsabilização.</a:t>
            </a:r>
            <a:endParaRPr>
              <a:solidFill>
                <a:schemeClr val="dk1"/>
              </a:solidFill>
              <a:highlight>
                <a:srgbClr val="FFFFFF"/>
              </a:highlight>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a:solidFill>
                <a:schemeClr val="dk1"/>
              </a:solidFill>
              <a:highlight>
                <a:srgbClr val="FFFFFF"/>
              </a:highlight>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g3c67a7020e8_0_53"/>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422" name="Google Shape;422;g3c67a7020e8_0_53"/>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Terceirização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423" name="Google Shape;423;g3c67a7020e8_0_53"/>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3c67a7020e8_0_53"/>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just">
              <a:lnSpc>
                <a:spcPct val="115000"/>
              </a:lnSpc>
              <a:spcBef>
                <a:spcPts val="1200"/>
              </a:spcBef>
              <a:spcAft>
                <a:spcPts val="0"/>
              </a:spcAft>
              <a:buClr>
                <a:srgbClr val="000000"/>
              </a:buClr>
              <a:buSzPts val="1100"/>
              <a:buFont typeface="Arial"/>
              <a:buNone/>
            </a:pPr>
            <a:r>
              <a:t/>
            </a:r>
            <a:endParaRPr i="0" u="none" cap="none" strike="noStrike">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050">
              <a:solidFill>
                <a:srgbClr val="323130"/>
              </a:solidFill>
              <a:highlight>
                <a:srgbClr val="FFFFFF"/>
              </a:highlight>
              <a:latin typeface="Roboto"/>
              <a:ea typeface="Roboto"/>
              <a:cs typeface="Roboto"/>
              <a:sym typeface="Roboto"/>
            </a:endParaRPr>
          </a:p>
          <a:p>
            <a:pPr indent="0" lvl="0" marL="0" rtl="0" algn="just">
              <a:lnSpc>
                <a:spcPct val="115000"/>
              </a:lnSpc>
              <a:spcBef>
                <a:spcPts val="900"/>
              </a:spcBef>
              <a:spcAft>
                <a:spcPts val="0"/>
              </a:spcAft>
              <a:buNone/>
            </a:pPr>
            <a:r>
              <a:rPr lang="pt-BR">
                <a:solidFill>
                  <a:schemeClr val="dk1"/>
                </a:solidFill>
                <a:highlight>
                  <a:srgbClr val="FFFFFF"/>
                </a:highlight>
                <a:latin typeface="Times New Roman"/>
                <a:ea typeface="Times New Roman"/>
                <a:cs typeface="Times New Roman"/>
                <a:sym typeface="Times New Roman"/>
              </a:rPr>
              <a:t>Considera-se como atividade-meio aquela de natureza acessória à missão institucional, sem correspondência com cargo efetivo do quadro funcional e não relacionada à atividade-fim do órgão. Atividade-fim é aquela diretamente ligada à finalidade institucional do ente público e, em regra, exige investidura por concurso público.</a:t>
            </a:r>
            <a:endParaRPr>
              <a:solidFill>
                <a:schemeClr val="dk1"/>
              </a:solidFill>
              <a:highlight>
                <a:srgbClr val="FFFFFF"/>
              </a:highlight>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a:solidFill>
                <a:schemeClr val="dk1"/>
              </a:solidFill>
              <a:highlight>
                <a:srgbClr val="FFFFFF"/>
              </a:highlight>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g3939106500f_0_253"/>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430" name="Google Shape;430;g3939106500f_0_253"/>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Gestão do Contrato Terceirizado</a:t>
            </a:r>
            <a:endParaRPr b="1" i="0" sz="1600" u="none" cap="none" strike="noStrike">
              <a:solidFill>
                <a:srgbClr val="000D2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D29"/>
              </a:solidFill>
              <a:latin typeface="Montserrat"/>
              <a:ea typeface="Montserrat"/>
              <a:cs typeface="Montserrat"/>
              <a:sym typeface="Montserrat"/>
            </a:endParaRPr>
          </a:p>
        </p:txBody>
      </p:sp>
      <p:sp>
        <p:nvSpPr>
          <p:cNvPr id="431" name="Google Shape;431;g3939106500f_0_253"/>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3939106500f_0_253"/>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rtl="0" algn="just">
              <a:lnSpc>
                <a:spcPct val="11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457200" rtl="0" algn="just">
              <a:lnSpc>
                <a:spcPct val="11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317500" lvl="0" marL="457200" rtl="0" algn="just">
              <a:lnSpc>
                <a:spcPct val="115000"/>
              </a:lnSpc>
              <a:spcBef>
                <a:spcPts val="120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O papel do Fiscal do Contrato.</a:t>
            </a:r>
            <a:endParaRPr>
              <a:solidFill>
                <a:schemeClr val="dk1"/>
              </a:solidFill>
              <a:latin typeface="Times New Roman"/>
              <a:ea typeface="Times New Roman"/>
              <a:cs typeface="Times New Roman"/>
              <a:sym typeface="Times New Roman"/>
            </a:endParaRPr>
          </a:p>
          <a:p>
            <a:pPr indent="-317500" lvl="0" marL="457200" rtl="0" algn="just">
              <a:lnSpc>
                <a:spcPct val="115000"/>
              </a:lnSpc>
              <a:spcBef>
                <a:spcPts val="120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Verificar recolhimento de encargos trabalhistas pela empresa (Responsabilidade subsidiária da Administração).</a:t>
            </a:r>
            <a:endParaRPr>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None/>
            </a:pPr>
            <a:r>
              <a:t/>
            </a:r>
            <a:endParaRPr b="1" sz="1100">
              <a:solidFill>
                <a:schemeClr val="dk1"/>
              </a:solidFill>
            </a:endParaRPr>
          </a:p>
          <a:p>
            <a:pPr indent="0" lvl="0" marL="0" marR="0" rtl="0" algn="just">
              <a:lnSpc>
                <a:spcPct val="115000"/>
              </a:lnSpc>
              <a:spcBef>
                <a:spcPts val="120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323130"/>
              </a:solidFill>
              <a:highlight>
                <a:srgbClr val="FFFFFF"/>
              </a:highlight>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13716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1371600" marR="0" rtl="0" algn="l">
              <a:lnSpc>
                <a:spcPct val="200000"/>
              </a:lnSpc>
              <a:spcBef>
                <a:spcPts val="120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78"/>
          <p:cNvPicPr preferRelativeResize="0"/>
          <p:nvPr/>
        </p:nvPicPr>
        <p:blipFill rotWithShape="1">
          <a:blip r:embed="rId3">
            <a:alphaModFix/>
          </a:blip>
          <a:srcRect b="0" l="0" r="0" t="0"/>
          <a:stretch/>
        </p:blipFill>
        <p:spPr>
          <a:xfrm>
            <a:off x="0" y="0"/>
            <a:ext cx="9139680" cy="5139360"/>
          </a:xfrm>
          <a:prstGeom prst="rect">
            <a:avLst/>
          </a:prstGeom>
          <a:noFill/>
          <a:ln>
            <a:noFill/>
          </a:ln>
        </p:spPr>
      </p:pic>
      <p:sp>
        <p:nvSpPr>
          <p:cNvPr id="438" name="Google Shape;438;p78"/>
          <p:cNvSpPr/>
          <p:nvPr/>
        </p:nvSpPr>
        <p:spPr>
          <a:xfrm>
            <a:off x="1639800" y="1762920"/>
            <a:ext cx="5860440" cy="224676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pt-BR" sz="3600" u="none" cap="none" strike="noStrike">
                <a:solidFill>
                  <a:srgbClr val="FFFFFF"/>
                </a:solidFill>
                <a:latin typeface="Montserrat ExtraBold"/>
                <a:ea typeface="Montserrat ExtraBold"/>
                <a:cs typeface="Montserrat ExtraBold"/>
                <a:sym typeface="Montserrat ExtraBold"/>
              </a:rPr>
              <a:t>PARABÉNS</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pt-BR" sz="3600" u="none" cap="none" strike="noStrike">
                <a:solidFill>
                  <a:srgbClr val="FF6C00"/>
                </a:solidFill>
                <a:latin typeface="Montserrat ExtraBold"/>
                <a:ea typeface="Montserrat ExtraBold"/>
                <a:cs typeface="Montserrat ExtraBold"/>
                <a:sym typeface="Montserrat ExtraBold"/>
              </a:rPr>
              <a:t>PELA CONCLUSÃO</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pt-BR" sz="3600" u="none" cap="none" strike="noStrike">
                <a:solidFill>
                  <a:srgbClr val="FFFFFF"/>
                </a:solidFill>
                <a:latin typeface="Montserrat ExtraBold"/>
                <a:ea typeface="Montserrat ExtraBold"/>
                <a:cs typeface="Montserrat ExtraBold"/>
                <a:sym typeface="Montserrat ExtraBold"/>
              </a:rPr>
              <a:t>DO SEU CURSO!</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g3939106500f_0_11"/>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92" name="Google Shape;92;g3939106500f_0_11"/>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Agentes Políticos </a:t>
            </a:r>
            <a:endParaRPr b="1" i="0" sz="1600" u="none" cap="none" strike="noStrike">
              <a:solidFill>
                <a:srgbClr val="000D29"/>
              </a:solidFill>
              <a:latin typeface="Montserrat"/>
              <a:ea typeface="Montserrat"/>
              <a:cs typeface="Montserrat"/>
              <a:sym typeface="Montserrat"/>
            </a:endParaRPr>
          </a:p>
        </p:txBody>
      </p:sp>
      <p:sp>
        <p:nvSpPr>
          <p:cNvPr id="93" name="Google Shape;93;g3939106500f_0_11"/>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3939106500f_0_11"/>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457200" marR="0" rtl="0" algn="l">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chemeClr val="dk1"/>
              </a:buClr>
              <a:buSzPts val="1400"/>
              <a:buFont typeface="Times New Roman"/>
              <a:buChar char="●"/>
            </a:pPr>
            <a:r>
              <a:rPr b="0" i="0" lang="pt-BR" sz="1400" u="none" cap="none" strike="noStrike">
                <a:solidFill>
                  <a:schemeClr val="dk1"/>
                </a:solidFill>
                <a:latin typeface="Times New Roman"/>
                <a:ea typeface="Times New Roman"/>
                <a:cs typeface="Times New Roman"/>
                <a:sym typeface="Times New Roman"/>
              </a:rPr>
              <a:t> </a:t>
            </a:r>
            <a:r>
              <a:rPr lang="pt-BR">
                <a:solidFill>
                  <a:schemeClr val="dk1"/>
                </a:solidFill>
                <a:latin typeface="Times New Roman"/>
                <a:ea typeface="Times New Roman"/>
                <a:cs typeface="Times New Roman"/>
                <a:sym typeface="Times New Roman"/>
              </a:rPr>
              <a:t>Quem são no Município: Prefeito, Vice-Prefeito, Vereadores e Secretários Municipais.</a:t>
            </a:r>
            <a:endParaRPr>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298450" lvl="0" marL="457200" rtl="0" algn="l">
              <a:lnSpc>
                <a:spcPct val="115000"/>
              </a:lnSpc>
              <a:spcBef>
                <a:spcPts val="1200"/>
              </a:spcBef>
              <a:spcAft>
                <a:spcPts val="0"/>
              </a:spcAft>
              <a:buClr>
                <a:schemeClr val="dk1"/>
              </a:buClr>
              <a:buSzPts val="1100"/>
              <a:buChar char="●"/>
            </a:pPr>
            <a:r>
              <a:rPr lang="pt-BR">
                <a:solidFill>
                  <a:schemeClr val="dk1"/>
                </a:solidFill>
                <a:latin typeface="Times New Roman"/>
                <a:ea typeface="Times New Roman"/>
                <a:cs typeface="Times New Roman"/>
                <a:sym typeface="Times New Roman"/>
              </a:rPr>
              <a:t>Características: Vínculo de natureza política, não profissional. Normas específicas de subsídio.</a:t>
            </a:r>
            <a:endParaRPr>
              <a:solidFill>
                <a:schemeClr val="dk1"/>
              </a:solidFill>
              <a:latin typeface="Times New Roman"/>
              <a:ea typeface="Times New Roman"/>
              <a:cs typeface="Times New Roman"/>
              <a:sym typeface="Times New Roman"/>
            </a:endParaRPr>
          </a:p>
          <a:p>
            <a:pPr indent="0" lvl="0" marL="457200" marR="0" rtl="0" algn="l">
              <a:lnSpc>
                <a:spcPct val="100000"/>
              </a:lnSpc>
              <a:spcBef>
                <a:spcPts val="1200"/>
              </a:spcBef>
              <a:spcAft>
                <a:spcPts val="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3939106500f_0_18"/>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00" name="Google Shape;100;g3939106500f_0_18"/>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Evolução Terminológica</a:t>
            </a:r>
            <a:endParaRPr b="1" i="0" sz="1600" u="none" cap="none" strike="noStrike">
              <a:solidFill>
                <a:srgbClr val="000D29"/>
              </a:solidFill>
              <a:latin typeface="Montserrat"/>
              <a:ea typeface="Montserrat"/>
              <a:cs typeface="Montserrat"/>
              <a:sym typeface="Montserrat"/>
            </a:endParaRPr>
          </a:p>
        </p:txBody>
      </p:sp>
      <p:sp>
        <p:nvSpPr>
          <p:cNvPr id="101" name="Google Shape;101;g3939106500f_0_18"/>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3939106500f_0_18"/>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rtl="0" algn="l">
              <a:spcBef>
                <a:spcPts val="0"/>
              </a:spcBef>
              <a:spcAft>
                <a:spcPts val="0"/>
              </a:spcAft>
              <a:buNone/>
            </a:pPr>
            <a:r>
              <a:t/>
            </a:r>
            <a:endParaRPr b="1" sz="1100">
              <a:solidFill>
                <a:schemeClr val="dk1"/>
              </a:solidFill>
            </a:endParaRPr>
          </a:p>
          <a:p>
            <a:pPr indent="0" lvl="0" marL="457200" rtl="0" algn="l">
              <a:spcBef>
                <a:spcPts val="0"/>
              </a:spcBef>
              <a:spcAft>
                <a:spcPts val="0"/>
              </a:spcAft>
              <a:buNone/>
            </a:pPr>
            <a:r>
              <a:rPr b="1" lang="pt-BR">
                <a:solidFill>
                  <a:schemeClr val="dk1"/>
                </a:solidFill>
                <a:latin typeface="Times New Roman"/>
                <a:ea typeface="Times New Roman"/>
                <a:cs typeface="Times New Roman"/>
                <a:sym typeface="Times New Roman"/>
              </a:rPr>
              <a:t>Funcionário:</a:t>
            </a:r>
            <a:r>
              <a:rPr lang="pt-BR">
                <a:solidFill>
                  <a:schemeClr val="dk1"/>
                </a:solidFill>
                <a:latin typeface="Times New Roman"/>
                <a:ea typeface="Times New Roman"/>
                <a:cs typeface="Times New Roman"/>
                <a:sym typeface="Times New Roman"/>
              </a:rPr>
              <a:t> Termo antigo (Estatuto de 1952/anterior a 88). Ainda usado no Código Penal (crime de funcionário público), mas em desuso administrativo.</a:t>
            </a:r>
            <a:endParaRPr>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b="1" lang="pt-BR">
                <a:solidFill>
                  <a:schemeClr val="dk1"/>
                </a:solidFill>
                <a:latin typeface="Times New Roman"/>
                <a:ea typeface="Times New Roman"/>
                <a:cs typeface="Times New Roman"/>
                <a:sym typeface="Times New Roman"/>
              </a:rPr>
              <a:t>Servidor:</a:t>
            </a:r>
            <a:r>
              <a:rPr lang="pt-BR">
                <a:solidFill>
                  <a:schemeClr val="dk1"/>
                </a:solidFill>
                <a:latin typeface="Times New Roman"/>
                <a:ea typeface="Times New Roman"/>
                <a:cs typeface="Times New Roman"/>
                <a:sym typeface="Times New Roman"/>
              </a:rPr>
              <a:t> Termo consagrado pela CF/88 para titulares de cargo público.</a:t>
            </a:r>
            <a:endParaRPr>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1400"/>
              <a:buFont typeface="Arial"/>
              <a:buNone/>
            </a:pPr>
            <a:r>
              <a:t/>
            </a:r>
            <a:endParaRPr i="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g3939106500f_0_27"/>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08" name="Google Shape;108;g3939106500f_0_27"/>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Empregado e Equiparado</a:t>
            </a:r>
            <a:endParaRPr b="1" i="0" sz="1600" u="none" cap="none" strike="noStrike">
              <a:solidFill>
                <a:srgbClr val="000D29"/>
              </a:solidFill>
              <a:latin typeface="Montserrat"/>
              <a:ea typeface="Montserrat"/>
              <a:cs typeface="Montserrat"/>
              <a:sym typeface="Montserrat"/>
            </a:endParaRPr>
          </a:p>
        </p:txBody>
      </p:sp>
      <p:sp>
        <p:nvSpPr>
          <p:cNvPr id="109" name="Google Shape;109;g3939106500f_0_27"/>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3939106500f_0_27"/>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317500" lvl="0" marL="457200" rtl="0" algn="l">
              <a:spcBef>
                <a:spcPts val="0"/>
              </a:spcBef>
              <a:spcAft>
                <a:spcPts val="0"/>
              </a:spcAft>
              <a:buClr>
                <a:schemeClr val="dk1"/>
              </a:buClr>
              <a:buSzPts val="1400"/>
              <a:buFont typeface="Times New Roman"/>
              <a:buChar char="●"/>
            </a:pPr>
            <a:r>
              <a:rPr b="1" lang="pt-BR">
                <a:solidFill>
                  <a:schemeClr val="dk1"/>
                </a:solidFill>
                <a:latin typeface="Times New Roman"/>
                <a:ea typeface="Times New Roman"/>
                <a:cs typeface="Times New Roman"/>
                <a:sym typeface="Times New Roman"/>
              </a:rPr>
              <a:t>Empregado Público:</a:t>
            </a:r>
            <a:r>
              <a:rPr lang="pt-BR">
                <a:solidFill>
                  <a:schemeClr val="dk1"/>
                </a:solidFill>
                <a:latin typeface="Times New Roman"/>
                <a:ea typeface="Times New Roman"/>
                <a:cs typeface="Times New Roman"/>
                <a:sym typeface="Times New Roman"/>
              </a:rPr>
              <a:t> Vínculo contratual (CLT). Comum em empresas públicas municipais.</a:t>
            </a:r>
            <a:endParaRPr>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b="1" lang="pt-BR">
                <a:solidFill>
                  <a:schemeClr val="dk1"/>
                </a:solidFill>
                <a:latin typeface="Times New Roman"/>
                <a:ea typeface="Times New Roman"/>
                <a:cs typeface="Times New Roman"/>
                <a:sym typeface="Times New Roman"/>
              </a:rPr>
              <a:t>Equiparado:</a:t>
            </a:r>
            <a:r>
              <a:rPr lang="pt-BR">
                <a:solidFill>
                  <a:schemeClr val="dk1"/>
                </a:solidFill>
                <a:latin typeface="Times New Roman"/>
                <a:ea typeface="Times New Roman"/>
                <a:cs typeface="Times New Roman"/>
                <a:sym typeface="Times New Roman"/>
              </a:rPr>
              <a:t> Para fins penais e de improbidade administrativa (quem trabalha em OS, OSCIPs, concessionárias).</a:t>
            </a:r>
            <a:endParaRPr>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g3939106500f_0_34"/>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16" name="Google Shape;116;g3939106500f_0_34"/>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Regimes Jurídicos </a:t>
            </a:r>
            <a:endParaRPr b="1" i="0" sz="1600" u="none" cap="none" strike="noStrike">
              <a:solidFill>
                <a:srgbClr val="000D29"/>
              </a:solidFill>
              <a:latin typeface="Montserrat"/>
              <a:ea typeface="Montserrat"/>
              <a:cs typeface="Montserrat"/>
              <a:sym typeface="Montserrat"/>
            </a:endParaRPr>
          </a:p>
        </p:txBody>
      </p:sp>
      <p:sp>
        <p:nvSpPr>
          <p:cNvPr id="117" name="Google Shape;117;g3939106500f_0_34"/>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3939106500f_0_34"/>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rtl="0" algn="just">
              <a:spcBef>
                <a:spcPts val="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A dualidade básica no Brasil.</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Regime Estatutário (Lei Municipal) x Regime Celetista (CLT).</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Regime Administrativo Especial (Temporários).</a:t>
            </a:r>
            <a:endParaRPr>
              <a:solidFill>
                <a:schemeClr val="dk1"/>
              </a:solidFill>
              <a:latin typeface="Times New Roman"/>
              <a:ea typeface="Times New Roman"/>
              <a:cs typeface="Times New Roman"/>
              <a:sym typeface="Times New Roman"/>
            </a:endParaRPr>
          </a:p>
          <a:p>
            <a:pPr indent="0" lvl="0" marL="457200" marR="0" rtl="0" algn="just">
              <a:lnSpc>
                <a:spcPct val="100000"/>
              </a:lnSpc>
              <a:spcBef>
                <a:spcPts val="0"/>
              </a:spcBef>
              <a:spcAft>
                <a:spcPts val="0"/>
              </a:spcAft>
              <a:buClr>
                <a:srgbClr val="000000"/>
              </a:buClr>
              <a:buSzPts val="1400"/>
              <a:buFont typeface="Arial"/>
              <a:buNone/>
            </a:pPr>
            <a:r>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g3939106500f_0_43"/>
          <p:cNvPicPr preferRelativeResize="0"/>
          <p:nvPr/>
        </p:nvPicPr>
        <p:blipFill rotWithShape="1">
          <a:blip r:embed="rId3">
            <a:alphaModFix/>
          </a:blip>
          <a:srcRect b="0" l="0" r="0" t="0"/>
          <a:stretch/>
        </p:blipFill>
        <p:spPr>
          <a:xfrm>
            <a:off x="72720" y="72000"/>
            <a:ext cx="9137880" cy="5137560"/>
          </a:xfrm>
          <a:prstGeom prst="rect">
            <a:avLst/>
          </a:prstGeom>
          <a:noFill/>
          <a:ln>
            <a:noFill/>
          </a:ln>
        </p:spPr>
      </p:pic>
      <p:sp>
        <p:nvSpPr>
          <p:cNvPr id="124" name="Google Shape;124;g3939106500f_0_43"/>
          <p:cNvSpPr/>
          <p:nvPr/>
        </p:nvSpPr>
        <p:spPr>
          <a:xfrm>
            <a:off x="422640" y="313200"/>
            <a:ext cx="8645100" cy="4602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pt-BR" sz="1600">
                <a:solidFill>
                  <a:srgbClr val="000D29"/>
                </a:solidFill>
                <a:latin typeface="Montserrat"/>
                <a:ea typeface="Montserrat"/>
                <a:cs typeface="Montserrat"/>
                <a:sym typeface="Montserrat"/>
              </a:rPr>
              <a:t>O Regime Estatutário</a:t>
            </a:r>
            <a:endParaRPr b="1" i="0" sz="1600" u="none" cap="none" strike="noStrike">
              <a:solidFill>
                <a:srgbClr val="000D29"/>
              </a:solidFill>
              <a:latin typeface="Montserrat"/>
              <a:ea typeface="Montserrat"/>
              <a:cs typeface="Montserrat"/>
              <a:sym typeface="Montserrat"/>
            </a:endParaRPr>
          </a:p>
        </p:txBody>
      </p:sp>
      <p:sp>
        <p:nvSpPr>
          <p:cNvPr id="125" name="Google Shape;125;g3939106500f_0_43"/>
          <p:cNvSpPr/>
          <p:nvPr/>
        </p:nvSpPr>
        <p:spPr>
          <a:xfrm>
            <a:off x="531720" y="765000"/>
            <a:ext cx="3192000" cy="37800"/>
          </a:xfrm>
          <a:prstGeom prst="roundRect">
            <a:avLst>
              <a:gd fmla="val 16667" name="adj"/>
            </a:avLst>
          </a:prstGeom>
          <a:solidFill>
            <a:srgbClr val="FF6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3939106500f_0_43"/>
          <p:cNvSpPr/>
          <p:nvPr/>
        </p:nvSpPr>
        <p:spPr>
          <a:xfrm>
            <a:off x="422640" y="855720"/>
            <a:ext cx="7898700" cy="3604800"/>
          </a:xfrm>
          <a:prstGeom prst="rect">
            <a:avLst/>
          </a:prstGeom>
          <a:noFill/>
          <a:ln>
            <a:noFill/>
          </a:ln>
        </p:spPr>
        <p:txBody>
          <a:bodyPr anchorCtr="0" anchor="t" bIns="91425" lIns="90000" spcFirstLastPara="1" rIns="90000" wrap="square" tIns="91425">
            <a:noAutofit/>
          </a:bodyPr>
          <a:lstStyle/>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just">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a:p>
            <a:pPr indent="-317500" lvl="0" marL="457200" rtl="0" algn="just">
              <a:spcBef>
                <a:spcPts val="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Vínculo legal (não há contrato).</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Pode ser alterado unilateralmente por lei.</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pt-BR">
                <a:solidFill>
                  <a:schemeClr val="dk1"/>
                </a:solidFill>
                <a:latin typeface="Times New Roman"/>
                <a:ea typeface="Times New Roman"/>
                <a:cs typeface="Times New Roman"/>
                <a:sym typeface="Times New Roman"/>
              </a:rPr>
              <a:t>Garante estabilidade após 3 anos (regra geral).</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